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sldIdLst>
    <p:sldId id="256" r:id="rId2"/>
    <p:sldId id="257" r:id="rId3"/>
    <p:sldId id="258" r:id="rId4"/>
    <p:sldId id="259" r:id="rId5"/>
    <p:sldId id="260" r:id="rId6"/>
    <p:sldId id="261" r:id="rId7"/>
    <p:sldId id="263" r:id="rId8"/>
    <p:sldId id="264" r:id="rId9"/>
    <p:sldId id="265" r:id="rId10"/>
    <p:sldId id="266" r:id="rId1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0EC1C1-544C-4C30-BB69-B83399F5716D}" v="149" dt="2025-06-03T00:34:08.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5220" autoAdjust="0"/>
  </p:normalViewPr>
  <p:slideViewPr>
    <p:cSldViewPr snapToGrid="0">
      <p:cViewPr varScale="1">
        <p:scale>
          <a:sx n="87" d="100"/>
          <a:sy n="87" d="100"/>
        </p:scale>
        <p:origin x="57"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7319A-4132-4C9B-A6C9-FF47F97F8468}" type="doc">
      <dgm:prSet loTypeId="urn:microsoft.com/office/officeart/2005/8/layout/process2" loCatId="process" qsTypeId="urn:microsoft.com/office/officeart/2005/8/quickstyle/simple1" qsCatId="simple" csTypeId="urn:microsoft.com/office/officeart/2005/8/colors/accent1_2" csCatId="accent1" phldr="1"/>
      <dgm:spPr/>
    </dgm:pt>
    <dgm:pt modelId="{2AD35485-75B5-480E-A550-30F908E15CDA}">
      <dgm:prSet phldrT="[テキスト]" custT="1"/>
      <dgm:spPr/>
      <dgm:t>
        <a:bodyPr/>
        <a:lstStyle/>
        <a:p>
          <a:r>
            <a:rPr kumimoji="1" lang="ja-JP" altLang="en-US" sz="2400" dirty="0"/>
            <a:t>プラスチック</a:t>
          </a:r>
          <a:endParaRPr kumimoji="1" lang="en-US" altLang="ja-JP" sz="2400" dirty="0"/>
        </a:p>
        <a:p>
          <a:r>
            <a:rPr kumimoji="1" lang="ja-JP" altLang="en-US" sz="2400" dirty="0"/>
            <a:t>使用量削減</a:t>
          </a:r>
        </a:p>
      </dgm:t>
    </dgm:pt>
    <dgm:pt modelId="{E5F702D5-60E6-48B1-A542-B8463202F2B8}" type="parTrans" cxnId="{D7D3D9C0-9EE7-4157-B986-5DBFAF7C956F}">
      <dgm:prSet/>
      <dgm:spPr/>
      <dgm:t>
        <a:bodyPr/>
        <a:lstStyle/>
        <a:p>
          <a:endParaRPr kumimoji="1" lang="ja-JP" altLang="en-US" sz="2400"/>
        </a:p>
      </dgm:t>
    </dgm:pt>
    <dgm:pt modelId="{BDD58D4F-5650-46C1-ACD5-FF77E4AE01BD}" type="sibTrans" cxnId="{D7D3D9C0-9EE7-4157-B986-5DBFAF7C956F}">
      <dgm:prSet custT="1"/>
      <dgm:spPr/>
      <dgm:t>
        <a:bodyPr/>
        <a:lstStyle/>
        <a:p>
          <a:endParaRPr kumimoji="1" lang="ja-JP" altLang="en-US" sz="2400"/>
        </a:p>
      </dgm:t>
    </dgm:pt>
    <dgm:pt modelId="{0A0B646C-D90E-4E39-B85C-02DC56BDCA3A}">
      <dgm:prSet phldrT="[テキスト]" custT="1"/>
      <dgm:spPr/>
      <dgm:t>
        <a:bodyPr/>
        <a:lstStyle/>
        <a:p>
          <a:r>
            <a:rPr kumimoji="1" lang="ja-JP" altLang="en-US" sz="2400" dirty="0"/>
            <a:t>環境保護</a:t>
          </a:r>
          <a:endParaRPr kumimoji="1" lang="en-US" altLang="ja-JP" sz="2400" dirty="0"/>
        </a:p>
        <a:p>
          <a:r>
            <a:rPr kumimoji="1" lang="ja-JP" altLang="en-US" sz="2400" dirty="0"/>
            <a:t>温暖化対策</a:t>
          </a:r>
        </a:p>
      </dgm:t>
    </dgm:pt>
    <dgm:pt modelId="{E37AB4A6-6AE7-4D0A-84E4-B48CB4F08D2A}" type="parTrans" cxnId="{1789F0EB-967E-48D9-BBF0-F22B9A9F9B1E}">
      <dgm:prSet/>
      <dgm:spPr/>
      <dgm:t>
        <a:bodyPr/>
        <a:lstStyle/>
        <a:p>
          <a:endParaRPr kumimoji="1" lang="ja-JP" altLang="en-US" sz="2400"/>
        </a:p>
      </dgm:t>
    </dgm:pt>
    <dgm:pt modelId="{0F63E88B-72ED-4DC0-92E8-493A0F8B41FA}" type="sibTrans" cxnId="{1789F0EB-967E-48D9-BBF0-F22B9A9F9B1E}">
      <dgm:prSet/>
      <dgm:spPr/>
      <dgm:t>
        <a:bodyPr/>
        <a:lstStyle/>
        <a:p>
          <a:endParaRPr kumimoji="1" lang="ja-JP" altLang="en-US" sz="2400"/>
        </a:p>
      </dgm:t>
    </dgm:pt>
    <dgm:pt modelId="{1011EABE-C279-41F1-B7B3-0C804B6B5B73}" type="pres">
      <dgm:prSet presAssocID="{F677319A-4132-4C9B-A6C9-FF47F97F8468}" presName="linearFlow" presStyleCnt="0">
        <dgm:presLayoutVars>
          <dgm:resizeHandles val="exact"/>
        </dgm:presLayoutVars>
      </dgm:prSet>
      <dgm:spPr/>
    </dgm:pt>
    <dgm:pt modelId="{EAF39D31-6FA4-429A-92CF-1ECF34DDBB18}" type="pres">
      <dgm:prSet presAssocID="{2AD35485-75B5-480E-A550-30F908E15CDA}" presName="node" presStyleLbl="node1" presStyleIdx="0" presStyleCnt="2" custScaleX="84664" custLinFactNeighborX="-76085" custLinFactNeighborY="-61">
        <dgm:presLayoutVars>
          <dgm:bulletEnabled val="1"/>
        </dgm:presLayoutVars>
      </dgm:prSet>
      <dgm:spPr/>
    </dgm:pt>
    <dgm:pt modelId="{D2661369-2916-4898-9A88-C3867BB3D1F7}" type="pres">
      <dgm:prSet presAssocID="{BDD58D4F-5650-46C1-ACD5-FF77E4AE01BD}" presName="sibTrans" presStyleLbl="sibTrans2D1" presStyleIdx="0" presStyleCnt="1"/>
      <dgm:spPr/>
    </dgm:pt>
    <dgm:pt modelId="{4580501E-81D5-470E-B5F2-752E64F32A5C}" type="pres">
      <dgm:prSet presAssocID="{BDD58D4F-5650-46C1-ACD5-FF77E4AE01BD}" presName="connectorText" presStyleLbl="sibTrans2D1" presStyleIdx="0" presStyleCnt="1"/>
      <dgm:spPr/>
    </dgm:pt>
    <dgm:pt modelId="{A94D60C1-7105-4E1B-963D-CC97F5A97583}" type="pres">
      <dgm:prSet presAssocID="{0A0B646C-D90E-4E39-B85C-02DC56BDCA3A}" presName="node" presStyleLbl="node1" presStyleIdx="1" presStyleCnt="2" custScaleX="92630" custLinFactY="-96516" custLinFactNeighborX="56570" custLinFactNeighborY="-100000">
        <dgm:presLayoutVars>
          <dgm:bulletEnabled val="1"/>
        </dgm:presLayoutVars>
      </dgm:prSet>
      <dgm:spPr/>
    </dgm:pt>
  </dgm:ptLst>
  <dgm:cxnLst>
    <dgm:cxn modelId="{D788E741-750F-4A19-84DB-EE0ACEC43CD9}" type="presOf" srcId="{BDD58D4F-5650-46C1-ACD5-FF77E4AE01BD}" destId="{D2661369-2916-4898-9A88-C3867BB3D1F7}" srcOrd="0" destOrd="0" presId="urn:microsoft.com/office/officeart/2005/8/layout/process2"/>
    <dgm:cxn modelId="{E0C2758B-F06A-4606-9562-35A592035AAE}" type="presOf" srcId="{F677319A-4132-4C9B-A6C9-FF47F97F8468}" destId="{1011EABE-C279-41F1-B7B3-0C804B6B5B73}" srcOrd="0" destOrd="0" presId="urn:microsoft.com/office/officeart/2005/8/layout/process2"/>
    <dgm:cxn modelId="{519A3D9E-C4B4-4686-AC1D-1B8FDC167330}" type="presOf" srcId="{2AD35485-75B5-480E-A550-30F908E15CDA}" destId="{EAF39D31-6FA4-429A-92CF-1ECF34DDBB18}" srcOrd="0" destOrd="0" presId="urn:microsoft.com/office/officeart/2005/8/layout/process2"/>
    <dgm:cxn modelId="{08090A9F-40CC-4A8A-94DA-1DF582AC8EB0}" type="presOf" srcId="{BDD58D4F-5650-46C1-ACD5-FF77E4AE01BD}" destId="{4580501E-81D5-470E-B5F2-752E64F32A5C}" srcOrd="1" destOrd="0" presId="urn:microsoft.com/office/officeart/2005/8/layout/process2"/>
    <dgm:cxn modelId="{D7D3D9C0-9EE7-4157-B986-5DBFAF7C956F}" srcId="{F677319A-4132-4C9B-A6C9-FF47F97F8468}" destId="{2AD35485-75B5-480E-A550-30F908E15CDA}" srcOrd="0" destOrd="0" parTransId="{E5F702D5-60E6-48B1-A542-B8463202F2B8}" sibTransId="{BDD58D4F-5650-46C1-ACD5-FF77E4AE01BD}"/>
    <dgm:cxn modelId="{1789F0EB-967E-48D9-BBF0-F22B9A9F9B1E}" srcId="{F677319A-4132-4C9B-A6C9-FF47F97F8468}" destId="{0A0B646C-D90E-4E39-B85C-02DC56BDCA3A}" srcOrd="1" destOrd="0" parTransId="{E37AB4A6-6AE7-4D0A-84E4-B48CB4F08D2A}" sibTransId="{0F63E88B-72ED-4DC0-92E8-493A0F8B41FA}"/>
    <dgm:cxn modelId="{FD655FEF-1D73-43DC-B43F-9C80DD9AC6E4}" type="presOf" srcId="{0A0B646C-D90E-4E39-B85C-02DC56BDCA3A}" destId="{A94D60C1-7105-4E1B-963D-CC97F5A97583}" srcOrd="0" destOrd="0" presId="urn:microsoft.com/office/officeart/2005/8/layout/process2"/>
    <dgm:cxn modelId="{750C7A46-0734-4525-8074-5A2E27EBD332}" type="presParOf" srcId="{1011EABE-C279-41F1-B7B3-0C804B6B5B73}" destId="{EAF39D31-6FA4-429A-92CF-1ECF34DDBB18}" srcOrd="0" destOrd="0" presId="urn:microsoft.com/office/officeart/2005/8/layout/process2"/>
    <dgm:cxn modelId="{F6CAAF39-E4F8-4BCC-A32E-D1B160C4D6EE}" type="presParOf" srcId="{1011EABE-C279-41F1-B7B3-0C804B6B5B73}" destId="{D2661369-2916-4898-9A88-C3867BB3D1F7}" srcOrd="1" destOrd="0" presId="urn:microsoft.com/office/officeart/2005/8/layout/process2"/>
    <dgm:cxn modelId="{553C61B2-B62C-4375-BE86-E16EFCA262A7}" type="presParOf" srcId="{D2661369-2916-4898-9A88-C3867BB3D1F7}" destId="{4580501E-81D5-470E-B5F2-752E64F32A5C}" srcOrd="0" destOrd="0" presId="urn:microsoft.com/office/officeart/2005/8/layout/process2"/>
    <dgm:cxn modelId="{99CB372D-391A-4F40-A52B-9658D3011D6B}" type="presParOf" srcId="{1011EABE-C279-41F1-B7B3-0C804B6B5B73}" destId="{A94D60C1-7105-4E1B-963D-CC97F5A97583}"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39D31-6FA4-429A-92CF-1ECF34DDBB18}">
      <dsp:nvSpPr>
        <dsp:cNvPr id="0" name=""/>
        <dsp:cNvSpPr/>
      </dsp:nvSpPr>
      <dsp:spPr>
        <a:xfrm>
          <a:off x="0" y="0"/>
          <a:ext cx="2210585" cy="1450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プラスチック</a:t>
          </a:r>
          <a:endParaRPr kumimoji="1" lang="en-US" altLang="ja-JP" sz="2400" kern="1200" dirty="0"/>
        </a:p>
        <a:p>
          <a:pPr marL="0" lvl="0" indent="0" algn="ctr" defTabSz="1066800">
            <a:lnSpc>
              <a:spcPct val="90000"/>
            </a:lnSpc>
            <a:spcBef>
              <a:spcPct val="0"/>
            </a:spcBef>
            <a:spcAft>
              <a:spcPct val="35000"/>
            </a:spcAft>
            <a:buNone/>
          </a:pPr>
          <a:r>
            <a:rPr kumimoji="1" lang="ja-JP" altLang="en-US" sz="2400" kern="1200" dirty="0"/>
            <a:t>使用量削減</a:t>
          </a:r>
        </a:p>
      </dsp:txBody>
      <dsp:txXfrm>
        <a:off x="42485" y="42485"/>
        <a:ext cx="2125615" cy="1365591"/>
      </dsp:txXfrm>
    </dsp:sp>
    <dsp:sp modelId="{D2661369-2916-4898-9A88-C3867BB3D1F7}">
      <dsp:nvSpPr>
        <dsp:cNvPr id="0" name=""/>
        <dsp:cNvSpPr/>
      </dsp:nvSpPr>
      <dsp:spPr>
        <a:xfrm rot="52109">
          <a:off x="2341590" y="423606"/>
          <a:ext cx="786387" cy="6527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p>
      </dsp:txBody>
      <dsp:txXfrm>
        <a:off x="2341601" y="552672"/>
        <a:ext cx="590561" cy="391652"/>
      </dsp:txXfrm>
    </dsp:sp>
    <dsp:sp modelId="{A94D60C1-7105-4E1B-963D-CC97F5A97583}">
      <dsp:nvSpPr>
        <dsp:cNvPr id="0" name=""/>
        <dsp:cNvSpPr/>
      </dsp:nvSpPr>
      <dsp:spPr>
        <a:xfrm>
          <a:off x="3258981" y="50980"/>
          <a:ext cx="2418578" cy="1450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環境保護</a:t>
          </a:r>
          <a:endParaRPr kumimoji="1" lang="en-US" altLang="ja-JP" sz="2400" kern="1200" dirty="0"/>
        </a:p>
        <a:p>
          <a:pPr marL="0" lvl="0" indent="0" algn="ctr" defTabSz="1066800">
            <a:lnSpc>
              <a:spcPct val="90000"/>
            </a:lnSpc>
            <a:spcBef>
              <a:spcPct val="0"/>
            </a:spcBef>
            <a:spcAft>
              <a:spcPct val="35000"/>
            </a:spcAft>
            <a:buNone/>
          </a:pPr>
          <a:r>
            <a:rPr kumimoji="1" lang="ja-JP" altLang="en-US" sz="2400" kern="1200" dirty="0"/>
            <a:t>温暖化対策</a:t>
          </a:r>
        </a:p>
      </dsp:txBody>
      <dsp:txXfrm>
        <a:off x="3301466" y="93465"/>
        <a:ext cx="2333608" cy="13655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lstStyle>
            <a:lvl1pPr algn="l">
              <a:lnSpc>
                <a:spcPct val="113000"/>
              </a:lnSpc>
              <a:defRPr sz="4800" cap="none"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145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29780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704709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71528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199472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29272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841668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51962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327465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048902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6/7/2025</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186784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lIns="109728" tIns="109728" rIns="109728" bIns="91440" anchor="ctr"/>
          <a:lstStyle>
            <a:lvl1pPr algn="r">
              <a:defRPr sz="1050">
                <a:solidFill>
                  <a:schemeClr val="tx1"/>
                </a:solidFill>
              </a:defRPr>
            </a:lvl1pPr>
          </a:lstStyle>
          <a:p>
            <a:fld id="{3CADBD16-5BFB-4D9F-9646-C75D1B53BBB6}" type="datetimeFigureOut">
              <a:rPr lang="en-US" smtClean="0"/>
              <a:pPr/>
              <a:t>6/7/2025</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lIns="109728" tIns="109728" rIns="109728" bIns="9144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lIns="109728" tIns="109728" rIns="109728" bIns="9144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1775395632"/>
      </p:ext>
    </p:extLst>
  </p:cSld>
  <p:clrMap bg1="dk1" tx1="lt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0" r:id="rId6"/>
    <p:sldLayoutId id="2147483826" r:id="rId7"/>
    <p:sldLayoutId id="2147483827" r:id="rId8"/>
    <p:sldLayoutId id="2147483828" r:id="rId9"/>
    <p:sldLayoutId id="2147483829" r:id="rId10"/>
    <p:sldLayoutId id="2147483831" r:id="rId11"/>
  </p:sldLayoutIdLst>
  <p:txStyles>
    <p:titleStyle>
      <a:lvl1pPr algn="l" defTabSz="914400" rtl="0" eaLnBrk="1" latinLnBrk="0" hangingPunct="1">
        <a:lnSpc>
          <a:spcPct val="110000"/>
        </a:lnSpc>
        <a:spcBef>
          <a:spcPct val="0"/>
        </a:spcBef>
        <a:buNone/>
        <a:defRPr sz="4000" b="1" kern="1200" spc="14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spc="6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0" kern="1200" spc="6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spc="6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0" kern="1200" spc="6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spc="6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material-expo.jp/osaka/ja-jp.html"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rptopla.co.jp/"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rptopla.co.j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rptopla.co.j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BF1DCD9-4684-4B84-AD73-6652C8BA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背景パターン&#10;&#10;AI によって生成されたコンテンツは間違っている可能性があります。">
            <a:extLst>
              <a:ext uri="{FF2B5EF4-FFF2-40B4-BE49-F238E27FC236}">
                <a16:creationId xmlns:a16="http://schemas.microsoft.com/office/drawing/2014/main" id="{8CE967AA-E187-600D-9B7D-27C6806706BE}"/>
              </a:ext>
            </a:extLst>
          </p:cNvPr>
          <p:cNvPicPr>
            <a:picLocks noChangeAspect="1"/>
          </p:cNvPicPr>
          <p:nvPr/>
        </p:nvPicPr>
        <p:blipFill>
          <a:blip r:embed="rId2"/>
          <a:srcRect t="1805"/>
          <a:stretch>
            <a:fillRect/>
          </a:stretch>
        </p:blipFill>
        <p:spPr>
          <a:xfrm>
            <a:off x="20" y="10"/>
            <a:ext cx="12199237" cy="6857989"/>
          </a:xfrm>
          <a:prstGeom prst="rect">
            <a:avLst/>
          </a:prstGeom>
        </p:spPr>
      </p:pic>
      <p:sp>
        <p:nvSpPr>
          <p:cNvPr id="25" name="Freeform: Shape 24">
            <a:extLst>
              <a:ext uri="{FF2B5EF4-FFF2-40B4-BE49-F238E27FC236}">
                <a16:creationId xmlns:a16="http://schemas.microsoft.com/office/drawing/2014/main" id="{4BE6A732-8124-4A59-8EC9-BF4A1648A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226538" y="-2233466"/>
            <a:ext cx="6858000" cy="11324929"/>
          </a:xfrm>
          <a:custGeom>
            <a:avLst/>
            <a:gdLst>
              <a:gd name="connsiteX0" fmla="*/ 0 w 6858000"/>
              <a:gd name="connsiteY0" fmla="*/ 9303227 h 11262142"/>
              <a:gd name="connsiteX1" fmla="*/ 0 w 6858000"/>
              <a:gd name="connsiteY1" fmla="*/ 6495555 h 11262142"/>
              <a:gd name="connsiteX2" fmla="*/ 1 w 6858000"/>
              <a:gd name="connsiteY2" fmla="*/ 6495555 h 11262142"/>
              <a:gd name="connsiteX3" fmla="*/ 1 w 6858000"/>
              <a:gd name="connsiteY3" fmla="*/ 0 h 11262142"/>
              <a:gd name="connsiteX4" fmla="*/ 6858000 w 6858000"/>
              <a:gd name="connsiteY4" fmla="*/ 6015407 h 11262142"/>
              <a:gd name="connsiteX5" fmla="*/ 6858000 w 6858000"/>
              <a:gd name="connsiteY5" fmla="*/ 8999698 h 11262142"/>
              <a:gd name="connsiteX6" fmla="*/ 6858000 w 6858000"/>
              <a:gd name="connsiteY6" fmla="*/ 11262142 h 11262142"/>
              <a:gd name="connsiteX7" fmla="*/ 1 w 6858000"/>
              <a:gd name="connsiteY7" fmla="*/ 11262142 h 11262142"/>
              <a:gd name="connsiteX8" fmla="*/ 1 w 6858000"/>
              <a:gd name="connsiteY8" fmla="*/ 9303227 h 1126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1262142">
                <a:moveTo>
                  <a:pt x="0" y="9303227"/>
                </a:moveTo>
                <a:lnTo>
                  <a:pt x="0" y="6495555"/>
                </a:lnTo>
                <a:lnTo>
                  <a:pt x="1" y="6495555"/>
                </a:lnTo>
                <a:lnTo>
                  <a:pt x="1" y="0"/>
                </a:lnTo>
                <a:lnTo>
                  <a:pt x="6858000" y="6015407"/>
                </a:lnTo>
                <a:lnTo>
                  <a:pt x="6858000" y="8999698"/>
                </a:lnTo>
                <a:lnTo>
                  <a:pt x="6858000" y="11262142"/>
                </a:lnTo>
                <a:lnTo>
                  <a:pt x="1" y="11262142"/>
                </a:lnTo>
                <a:lnTo>
                  <a:pt x="1" y="9303227"/>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99E1271C-0328-E317-A496-A8943BC27729}"/>
              </a:ext>
            </a:extLst>
          </p:cNvPr>
          <p:cNvSpPr>
            <a:spLocks noGrp="1"/>
          </p:cNvSpPr>
          <p:nvPr>
            <p:ph type="ctrTitle"/>
          </p:nvPr>
        </p:nvSpPr>
        <p:spPr>
          <a:xfrm>
            <a:off x="1160890" y="1061686"/>
            <a:ext cx="9736847" cy="3793336"/>
          </a:xfrm>
        </p:spPr>
        <p:txBody>
          <a:bodyPr anchor="t">
            <a:normAutofit/>
          </a:bodyPr>
          <a:lstStyle/>
          <a:p>
            <a:r>
              <a:rPr kumimoji="1" lang="ja-JP" altLang="en-US" dirty="0">
                <a:solidFill>
                  <a:srgbClr val="FFFFFF"/>
                </a:solidFill>
                <a:latin typeface="BIZ UDP明朝 Medium" panose="02020500000000000000" pitchFamily="18" charset="-128"/>
                <a:ea typeface="BIZ UDP明朝 Medium" panose="02020500000000000000" pitchFamily="18" charset="-128"/>
              </a:rPr>
              <a:t>サステナブルマテリアル展</a:t>
            </a:r>
            <a:br>
              <a:rPr kumimoji="1" lang="en-US" altLang="ja-JP" dirty="0">
                <a:solidFill>
                  <a:srgbClr val="FFFFFF"/>
                </a:solidFill>
                <a:latin typeface="BIZ UDP明朝 Medium" panose="02020500000000000000" pitchFamily="18" charset="-128"/>
                <a:ea typeface="BIZ UDP明朝 Medium" panose="02020500000000000000" pitchFamily="18" charset="-128"/>
              </a:rPr>
            </a:br>
            <a:r>
              <a:rPr kumimoji="1" lang="ja-JP" altLang="en-US" dirty="0">
                <a:solidFill>
                  <a:srgbClr val="FFFFFF"/>
                </a:solidFill>
                <a:latin typeface="BIZ UDP明朝 Medium" panose="02020500000000000000" pitchFamily="18" charset="-128"/>
                <a:ea typeface="BIZ UDP明朝 Medium" panose="02020500000000000000" pitchFamily="18" charset="-128"/>
              </a:rPr>
              <a:t>に参加して</a:t>
            </a:r>
          </a:p>
        </p:txBody>
      </p:sp>
      <p:sp>
        <p:nvSpPr>
          <p:cNvPr id="3" name="字幕 2">
            <a:extLst>
              <a:ext uri="{FF2B5EF4-FFF2-40B4-BE49-F238E27FC236}">
                <a16:creationId xmlns:a16="http://schemas.microsoft.com/office/drawing/2014/main" id="{DAD6ED37-4B3D-6F3F-074C-D39A69FB12CF}"/>
              </a:ext>
            </a:extLst>
          </p:cNvPr>
          <p:cNvSpPr>
            <a:spLocks noGrp="1"/>
          </p:cNvSpPr>
          <p:nvPr>
            <p:ph type="subTitle" idx="1"/>
          </p:nvPr>
        </p:nvSpPr>
        <p:spPr>
          <a:xfrm>
            <a:off x="1160890" y="3581393"/>
            <a:ext cx="6106543" cy="1646349"/>
          </a:xfrm>
        </p:spPr>
        <p:txBody>
          <a:bodyPr anchor="t">
            <a:noAutofit/>
          </a:bodyPr>
          <a:lstStyle/>
          <a:p>
            <a:r>
              <a:rPr kumimoji="1" lang="en-US" altLang="ja-JP" sz="3600" dirty="0">
                <a:solidFill>
                  <a:srgbClr val="FFFFFF"/>
                </a:solidFill>
                <a:latin typeface="BIZ UDP明朝 Medium" panose="02020500000000000000" pitchFamily="18" charset="-128"/>
                <a:ea typeface="BIZ UDP明朝 Medium" panose="02020500000000000000" pitchFamily="18" charset="-128"/>
              </a:rPr>
              <a:t>2025</a:t>
            </a:r>
            <a:r>
              <a:rPr kumimoji="1" lang="ja-JP" altLang="en-US" sz="3600" dirty="0">
                <a:solidFill>
                  <a:srgbClr val="FFFFFF"/>
                </a:solidFill>
                <a:latin typeface="BIZ UDP明朝 Medium" panose="02020500000000000000" pitchFamily="18" charset="-128"/>
                <a:ea typeface="BIZ UDP明朝 Medium" panose="02020500000000000000" pitchFamily="18" charset="-128"/>
              </a:rPr>
              <a:t>年 専門演習</a:t>
            </a:r>
            <a:r>
              <a:rPr kumimoji="1" lang="en-US" altLang="ja-JP" sz="3600" dirty="0">
                <a:solidFill>
                  <a:srgbClr val="FFFFFF"/>
                </a:solidFill>
                <a:latin typeface="BIZ UDP明朝 Medium" panose="02020500000000000000" pitchFamily="18" charset="-128"/>
                <a:ea typeface="BIZ UDP明朝 Medium" panose="02020500000000000000" pitchFamily="18" charset="-128"/>
              </a:rPr>
              <a:t>1</a:t>
            </a:r>
          </a:p>
          <a:p>
            <a:r>
              <a:rPr kumimoji="1" lang="ja-JP" altLang="en-US" sz="3600" dirty="0">
                <a:solidFill>
                  <a:srgbClr val="FFFFFF"/>
                </a:solidFill>
                <a:latin typeface="BIZ UDP明朝 Medium" panose="02020500000000000000" pitchFamily="18" charset="-128"/>
                <a:ea typeface="BIZ UDP明朝 Medium" panose="02020500000000000000" pitchFamily="18" charset="-128"/>
              </a:rPr>
              <a:t>千島ゼミ フィールドワーク</a:t>
            </a:r>
          </a:p>
        </p:txBody>
      </p:sp>
      <p:cxnSp>
        <p:nvCxnSpPr>
          <p:cNvPr id="27" name="Straight Connector 26">
            <a:extLst>
              <a:ext uri="{FF2B5EF4-FFF2-40B4-BE49-F238E27FC236}">
                <a16:creationId xmlns:a16="http://schemas.microsoft.com/office/drawing/2014/main" id="{EFDAA6A4-1F42-460B-A500-921EEB4BC0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6064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990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AF2AB-E2FC-DE7A-5A85-6D14FD0DB24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B0DEB9F-BDB0-BCCF-29E5-B6DAF85861E3}"/>
              </a:ext>
            </a:extLst>
          </p:cNvPr>
          <p:cNvSpPr>
            <a:spLocks noGrp="1"/>
          </p:cNvSpPr>
          <p:nvPr>
            <p:ph type="title"/>
          </p:nvPr>
        </p:nvSpPr>
        <p:spPr>
          <a:xfrm>
            <a:off x="970472" y="172527"/>
            <a:ext cx="3970017" cy="1104181"/>
          </a:xfrm>
        </p:spPr>
        <p:txBody>
          <a:bodyPr/>
          <a:lstStyle/>
          <a:p>
            <a:r>
              <a:rPr kumimoji="1" lang="ja-JP" altLang="en-US" dirty="0">
                <a:latin typeface="BIZ UDP明朝 Medium" panose="02020500000000000000" pitchFamily="18" charset="-128"/>
                <a:ea typeface="BIZ UDP明朝 Medium" panose="02020500000000000000" pitchFamily="18" charset="-128"/>
              </a:rPr>
              <a:t>観覧した所感 ⑤</a:t>
            </a:r>
          </a:p>
        </p:txBody>
      </p:sp>
      <p:sp>
        <p:nvSpPr>
          <p:cNvPr id="3" name="コンテンツ プレースホルダー 2">
            <a:extLst>
              <a:ext uri="{FF2B5EF4-FFF2-40B4-BE49-F238E27FC236}">
                <a16:creationId xmlns:a16="http://schemas.microsoft.com/office/drawing/2014/main" id="{6F6C710D-4972-DC5B-1312-B7C1164F7C36}"/>
              </a:ext>
            </a:extLst>
          </p:cNvPr>
          <p:cNvSpPr>
            <a:spLocks noGrp="1"/>
          </p:cNvSpPr>
          <p:nvPr>
            <p:ph idx="1"/>
          </p:nvPr>
        </p:nvSpPr>
        <p:spPr>
          <a:xfrm>
            <a:off x="694427" y="1276708"/>
            <a:ext cx="5945364" cy="4768188"/>
          </a:xfrm>
        </p:spPr>
        <p:txBody>
          <a:bodyPr/>
          <a:lstStyle/>
          <a:p>
            <a:pPr lvl="1"/>
            <a:r>
              <a:rPr kumimoji="1" lang="ja-JP" altLang="en-US" dirty="0">
                <a:latin typeface="BIZ UDP明朝 Medium" panose="02020500000000000000" pitchFamily="18" charset="-128"/>
                <a:ea typeface="BIZ UDP明朝 Medium" panose="02020500000000000000" pitchFamily="18" charset="-128"/>
              </a:rPr>
              <a:t>吉岡 大夢　　</a:t>
            </a:r>
            <a:endParaRPr kumimoji="1" lang="en-US" altLang="ja-JP" dirty="0">
              <a:latin typeface="BIZ UDP明朝 Medium" panose="02020500000000000000" pitchFamily="18" charset="-128"/>
              <a:ea typeface="BIZ UDP明朝 Medium" panose="02020500000000000000" pitchFamily="18" charset="-128"/>
            </a:endParaRPr>
          </a:p>
          <a:p>
            <a:pPr lvl="1"/>
            <a:endParaRPr kumimoji="1" lang="en-US" altLang="ja-JP" sz="800" dirty="0">
              <a:latin typeface="BIZ UDP明朝 Medium" panose="02020500000000000000" pitchFamily="18" charset="-128"/>
              <a:ea typeface="BIZ UDP明朝 Medium" panose="02020500000000000000" pitchFamily="18" charset="-128"/>
            </a:endParaRPr>
          </a:p>
          <a:p>
            <a:pPr lvl="1"/>
            <a:r>
              <a:rPr kumimoji="1" lang="ja-JP" altLang="en-US" dirty="0">
                <a:latin typeface="BIZ UDP明朝 Medium" panose="02020500000000000000" pitchFamily="18" charset="-128"/>
                <a:ea typeface="BIZ UDP明朝 Medium" panose="02020500000000000000" pitchFamily="18" charset="-128"/>
              </a:rPr>
              <a:t>中国、韓国、インド、フィリピン、スペインなどが参加しており海外企業だけで</a:t>
            </a:r>
            <a:r>
              <a:rPr kumimoji="1" lang="en-US" altLang="ja-JP" dirty="0">
                <a:latin typeface="BIZ UDP明朝 Medium" panose="02020500000000000000" pitchFamily="18" charset="-128"/>
                <a:ea typeface="BIZ UDP明朝 Medium" panose="02020500000000000000" pitchFamily="18" charset="-128"/>
              </a:rPr>
              <a:t>68</a:t>
            </a:r>
            <a:r>
              <a:rPr kumimoji="1" lang="ja-JP" altLang="en-US" dirty="0">
                <a:latin typeface="BIZ UDP明朝 Medium" panose="02020500000000000000" pitchFamily="18" charset="-128"/>
                <a:ea typeface="BIZ UDP明朝 Medium" panose="02020500000000000000" pitchFamily="18" charset="-128"/>
              </a:rPr>
              <a:t>社ありました。（全体の参加企業数が</a:t>
            </a:r>
            <a:r>
              <a:rPr kumimoji="1" lang="en-US" altLang="ja-JP" dirty="0">
                <a:latin typeface="BIZ UDP明朝 Medium" panose="02020500000000000000" pitchFamily="18" charset="-128"/>
                <a:ea typeface="BIZ UDP明朝 Medium" panose="02020500000000000000" pitchFamily="18" charset="-128"/>
              </a:rPr>
              <a:t>380</a:t>
            </a:r>
            <a:r>
              <a:rPr kumimoji="1" lang="ja-JP" altLang="en-US" dirty="0">
                <a:latin typeface="BIZ UDP明朝 Medium" panose="02020500000000000000" pitchFamily="18" charset="-128"/>
                <a:ea typeface="BIZ UDP明朝 Medium" panose="02020500000000000000" pitchFamily="18" charset="-128"/>
              </a:rPr>
              <a:t>社以上）</a:t>
            </a:r>
          </a:p>
          <a:p>
            <a:pPr lvl="1"/>
            <a:r>
              <a:rPr kumimoji="1" lang="ja-JP" altLang="en-US" dirty="0">
                <a:latin typeface="BIZ UDP明朝 Medium" panose="02020500000000000000" pitchFamily="18" charset="-128"/>
                <a:ea typeface="BIZ UDP明朝 Medium" panose="02020500000000000000" pitchFamily="18" charset="-128"/>
              </a:rPr>
              <a:t>そしてこの展示会を通して、サステナブルな素材選びが単なる環境配慮ではなく、企業の競争力やブランド価値にも直結する重要な要素であることを学びました。</a:t>
            </a:r>
          </a:p>
          <a:p>
            <a:pPr lvl="1"/>
            <a:r>
              <a:rPr kumimoji="1" lang="ja-JP" altLang="en-US" dirty="0">
                <a:latin typeface="BIZ UDP明朝 Medium" panose="02020500000000000000" pitchFamily="18" charset="-128"/>
                <a:ea typeface="BIZ UDP明朝 Medium" panose="02020500000000000000" pitchFamily="18" charset="-128"/>
              </a:rPr>
              <a:t>それ以外で学べたことは、社会人の仕事の仕方です。メモを取る姿勢や質問するときの姿勢、写真や触るときに確認するのを忘れないなど当たり前のようでこれまで見ることのできなかった営業や製作のプロの方たちの行動や姿勢を見ることができて、他では絶対に見れない体験をすることができました。</a:t>
            </a:r>
          </a:p>
          <a:p>
            <a:pPr lvl="1"/>
            <a:endParaRPr kumimoji="1" lang="en-US" altLang="ja-JP" dirty="0">
              <a:latin typeface="BIZ UDP明朝 Medium" panose="02020500000000000000" pitchFamily="18" charset="-128"/>
              <a:ea typeface="BIZ UDP明朝 Medium" panose="02020500000000000000" pitchFamily="18" charset="-128"/>
            </a:endParaRPr>
          </a:p>
        </p:txBody>
      </p:sp>
      <p:pic>
        <p:nvPicPr>
          <p:cNvPr id="5" name="図 4">
            <a:extLst>
              <a:ext uri="{FF2B5EF4-FFF2-40B4-BE49-F238E27FC236}">
                <a16:creationId xmlns:a16="http://schemas.microsoft.com/office/drawing/2014/main" id="{7C2EF127-BDE6-0FC0-8C3E-59E28770824D}"/>
              </a:ext>
            </a:extLst>
          </p:cNvPr>
          <p:cNvPicPr>
            <a:picLocks noChangeAspect="1"/>
          </p:cNvPicPr>
          <p:nvPr/>
        </p:nvPicPr>
        <p:blipFill>
          <a:blip r:embed="rId2"/>
          <a:stretch>
            <a:fillRect/>
          </a:stretch>
        </p:blipFill>
        <p:spPr>
          <a:xfrm>
            <a:off x="6639791" y="1991673"/>
            <a:ext cx="4888974" cy="2416063"/>
          </a:xfrm>
          <a:prstGeom prst="rect">
            <a:avLst/>
          </a:prstGeom>
        </p:spPr>
      </p:pic>
      <p:sp>
        <p:nvSpPr>
          <p:cNvPr id="8" name="テキスト ボックス 7">
            <a:extLst>
              <a:ext uri="{FF2B5EF4-FFF2-40B4-BE49-F238E27FC236}">
                <a16:creationId xmlns:a16="http://schemas.microsoft.com/office/drawing/2014/main" id="{3D016E85-99EA-DB50-8129-F7CE7D37692F}"/>
              </a:ext>
            </a:extLst>
          </p:cNvPr>
          <p:cNvSpPr txBox="1"/>
          <p:nvPr/>
        </p:nvSpPr>
        <p:spPr>
          <a:xfrm>
            <a:off x="6639791" y="4645647"/>
            <a:ext cx="5225818" cy="954107"/>
          </a:xfrm>
          <a:prstGeom prst="rect">
            <a:avLst/>
          </a:prstGeom>
          <a:noFill/>
        </p:spPr>
        <p:txBody>
          <a:bodyPr wrap="square">
            <a:spAutoFit/>
          </a:bodyPr>
          <a:lstStyle/>
          <a:p>
            <a:r>
              <a:rPr lang="en-US" altLang="ja-JP" sz="1400" b="0" i="0" dirty="0">
                <a:solidFill>
                  <a:srgbClr val="FFFF00"/>
                </a:solidFill>
                <a:effectLst/>
                <a:latin typeface="Arial" panose="020B0604020202020204" pitchFamily="34" charset="0"/>
              </a:rPr>
              <a:t>※ OPP</a:t>
            </a:r>
            <a:r>
              <a:rPr lang="ja-JP" altLang="en-US" sz="1400" b="0" i="0" dirty="0">
                <a:solidFill>
                  <a:srgbClr val="FFFF00"/>
                </a:solidFill>
                <a:effectLst/>
                <a:latin typeface="Arial" panose="020B0604020202020204" pitchFamily="34" charset="0"/>
              </a:rPr>
              <a:t>とは「</a:t>
            </a:r>
            <a:r>
              <a:rPr lang="en-US" altLang="ja-JP" sz="1400" b="0" i="0" dirty="0">
                <a:solidFill>
                  <a:srgbClr val="FFFF00"/>
                </a:solidFill>
                <a:effectLst/>
                <a:latin typeface="Arial" panose="020B0604020202020204" pitchFamily="34" charset="0"/>
              </a:rPr>
              <a:t>Oriented Polypropylene</a:t>
            </a:r>
            <a:r>
              <a:rPr lang="ja-JP" altLang="en-US" sz="1400" b="0" i="0" dirty="0">
                <a:solidFill>
                  <a:srgbClr val="FFFF00"/>
                </a:solidFill>
                <a:effectLst/>
                <a:latin typeface="Arial" panose="020B0604020202020204" pitchFamily="34" charset="0"/>
              </a:rPr>
              <a:t>（オリエンテッド ポリ</a:t>
            </a:r>
            <a:endParaRPr lang="en-US" altLang="ja-JP" sz="1400" b="0" i="0" dirty="0">
              <a:solidFill>
                <a:srgbClr val="FFFF00"/>
              </a:solidFill>
              <a:effectLst/>
              <a:latin typeface="Arial" panose="020B0604020202020204" pitchFamily="34" charset="0"/>
            </a:endParaRPr>
          </a:p>
          <a:p>
            <a:r>
              <a:rPr lang="ja-JP" altLang="en-US" sz="1400" b="0" i="0" dirty="0">
                <a:solidFill>
                  <a:srgbClr val="FFFF00"/>
                </a:solidFill>
                <a:effectLst/>
                <a:latin typeface="Arial" panose="020B0604020202020204" pitchFamily="34" charset="0"/>
              </a:rPr>
              <a:t>プロピレン）」の頭文字を取った略語。ポリプロピレン樹脂</a:t>
            </a:r>
            <a:endParaRPr lang="en-US" altLang="ja-JP" sz="1400" b="0" i="0" dirty="0">
              <a:solidFill>
                <a:srgbClr val="FFFF00"/>
              </a:solidFill>
              <a:effectLst/>
              <a:latin typeface="Arial" panose="020B0604020202020204" pitchFamily="34" charset="0"/>
            </a:endParaRPr>
          </a:p>
          <a:p>
            <a:r>
              <a:rPr lang="ja-JP" altLang="en-US" sz="1400" b="0" i="0" dirty="0">
                <a:solidFill>
                  <a:srgbClr val="FFFF00"/>
                </a:solidFill>
                <a:effectLst/>
                <a:latin typeface="Arial" panose="020B0604020202020204" pitchFamily="34" charset="0"/>
              </a:rPr>
              <a:t>（</a:t>
            </a:r>
            <a:r>
              <a:rPr lang="en-US" altLang="ja-JP" sz="1400" b="0" i="0" dirty="0">
                <a:solidFill>
                  <a:srgbClr val="FFFF00"/>
                </a:solidFill>
                <a:effectLst/>
                <a:latin typeface="Arial" panose="020B0604020202020204" pitchFamily="34" charset="0"/>
              </a:rPr>
              <a:t>PP</a:t>
            </a:r>
            <a:r>
              <a:rPr lang="ja-JP" altLang="en-US" sz="1400" b="0" i="0" dirty="0">
                <a:solidFill>
                  <a:srgbClr val="FFFF00"/>
                </a:solidFill>
                <a:effectLst/>
                <a:latin typeface="Arial" panose="020B0604020202020204" pitchFamily="34" charset="0"/>
              </a:rPr>
              <a:t>樹脂）を縦横の</a:t>
            </a:r>
            <a:r>
              <a:rPr lang="en-US" altLang="ja-JP" sz="1400" b="0" i="0" dirty="0">
                <a:solidFill>
                  <a:srgbClr val="FFFF00"/>
                </a:solidFill>
                <a:effectLst/>
                <a:latin typeface="Arial" panose="020B0604020202020204" pitchFamily="34" charset="0"/>
              </a:rPr>
              <a:t>2</a:t>
            </a:r>
            <a:r>
              <a:rPr lang="ja-JP" altLang="en-US" sz="1400" b="0" i="0" dirty="0">
                <a:solidFill>
                  <a:srgbClr val="FFFF00"/>
                </a:solidFill>
                <a:effectLst/>
                <a:latin typeface="Arial" panose="020B0604020202020204" pitchFamily="34" charset="0"/>
              </a:rPr>
              <a:t>方向（二軸）に引っ張って作られた、</a:t>
            </a:r>
            <a:endParaRPr lang="en-US" altLang="ja-JP" sz="1400" b="0" i="0" dirty="0">
              <a:solidFill>
                <a:srgbClr val="FFFF00"/>
              </a:solidFill>
              <a:effectLst/>
              <a:latin typeface="Arial" panose="020B0604020202020204" pitchFamily="34" charset="0"/>
            </a:endParaRPr>
          </a:p>
          <a:p>
            <a:r>
              <a:rPr lang="ja-JP" altLang="en-US" sz="1400" b="0" i="0" dirty="0">
                <a:solidFill>
                  <a:srgbClr val="FFFF00"/>
                </a:solidFill>
                <a:effectLst/>
                <a:latin typeface="Arial" panose="020B0604020202020204" pitchFamily="34" charset="0"/>
              </a:rPr>
              <a:t>透明なプラスチックフィルムのこと</a:t>
            </a:r>
            <a:endParaRPr lang="ja-JP" altLang="en-US" sz="1400" dirty="0">
              <a:solidFill>
                <a:srgbClr val="FFFF00"/>
              </a:solidFill>
            </a:endParaRPr>
          </a:p>
        </p:txBody>
      </p:sp>
    </p:spTree>
    <p:extLst>
      <p:ext uri="{BB962C8B-B14F-4D97-AF65-F5344CB8AC3E}">
        <p14:creationId xmlns:p14="http://schemas.microsoft.com/office/powerpoint/2010/main" val="4174936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AB4C5-0719-4E35-87CD-199EB59E3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F51EE1E-6258-4F09-963A-853315C6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0820766E-F3C9-8C0C-AFB5-E2E9E39A54BA}"/>
              </a:ext>
            </a:extLst>
          </p:cNvPr>
          <p:cNvSpPr>
            <a:spLocks noGrp="1"/>
          </p:cNvSpPr>
          <p:nvPr>
            <p:ph type="title"/>
          </p:nvPr>
        </p:nvSpPr>
        <p:spPr>
          <a:xfrm>
            <a:off x="686531" y="761353"/>
            <a:ext cx="4969255" cy="860663"/>
          </a:xfrm>
        </p:spPr>
        <p:txBody>
          <a:bodyPr>
            <a:normAutofit fontScale="90000"/>
          </a:bodyPr>
          <a:lstStyle/>
          <a:p>
            <a:r>
              <a:rPr kumimoji="1" lang="ja-JP" altLang="en-US" dirty="0">
                <a:latin typeface="BIZ UDP明朝 Medium" panose="02020500000000000000" pitchFamily="18" charset="-128"/>
                <a:ea typeface="BIZ UDP明朝 Medium" panose="02020500000000000000" pitchFamily="18" charset="-128"/>
              </a:rPr>
              <a:t>参加した展示会の概要</a:t>
            </a:r>
          </a:p>
        </p:txBody>
      </p:sp>
      <p:sp>
        <p:nvSpPr>
          <p:cNvPr id="3" name="コンテンツ プレースホルダー 2">
            <a:extLst>
              <a:ext uri="{FF2B5EF4-FFF2-40B4-BE49-F238E27FC236}">
                <a16:creationId xmlns:a16="http://schemas.microsoft.com/office/drawing/2014/main" id="{95417010-0D82-7C09-F01A-07C8BB3929FA}"/>
              </a:ext>
            </a:extLst>
          </p:cNvPr>
          <p:cNvSpPr>
            <a:spLocks noGrp="1"/>
          </p:cNvSpPr>
          <p:nvPr>
            <p:ph idx="1"/>
          </p:nvPr>
        </p:nvSpPr>
        <p:spPr>
          <a:xfrm>
            <a:off x="618726" y="1779243"/>
            <a:ext cx="5694274" cy="3887072"/>
          </a:xfrm>
        </p:spPr>
        <p:txBody>
          <a:bodyPr anchor="t">
            <a:noAutofit/>
          </a:bodyPr>
          <a:lstStyle/>
          <a:p>
            <a:pPr marL="0" indent="0">
              <a:buNone/>
            </a:pPr>
            <a:r>
              <a:rPr kumimoji="1" lang="en-US" altLang="ja-JP" sz="2400" dirty="0">
                <a:latin typeface="BIZ UDP明朝 Medium" panose="02020500000000000000" pitchFamily="18" charset="-128"/>
                <a:ea typeface="BIZ UDP明朝 Medium" panose="02020500000000000000" pitchFamily="18" charset="-128"/>
              </a:rPr>
              <a:t>- </a:t>
            </a:r>
            <a:r>
              <a:rPr kumimoji="1" lang="ja-JP" altLang="en-US" sz="2400" dirty="0">
                <a:latin typeface="BIZ UDP明朝 Medium" panose="02020500000000000000" pitchFamily="18" charset="-128"/>
                <a:ea typeface="BIZ UDP明朝 Medium" panose="02020500000000000000" pitchFamily="18" charset="-128"/>
              </a:rPr>
              <a:t>日時 ： </a:t>
            </a:r>
            <a:r>
              <a:rPr kumimoji="1" lang="en-US" altLang="ja-JP" sz="2400" dirty="0">
                <a:latin typeface="BIZ UDP明朝 Medium" panose="02020500000000000000" pitchFamily="18" charset="-128"/>
                <a:ea typeface="BIZ UDP明朝 Medium" panose="02020500000000000000" pitchFamily="18" charset="-128"/>
              </a:rPr>
              <a:t>2025</a:t>
            </a:r>
            <a:r>
              <a:rPr kumimoji="1" lang="ja-JP" altLang="en-US" sz="2400" dirty="0">
                <a:latin typeface="BIZ UDP明朝 Medium" panose="02020500000000000000" pitchFamily="18" charset="-128"/>
                <a:ea typeface="BIZ UDP明朝 Medium" panose="02020500000000000000" pitchFamily="18" charset="-128"/>
              </a:rPr>
              <a:t>年 </a:t>
            </a:r>
            <a:r>
              <a:rPr kumimoji="1" lang="en-US" altLang="ja-JP" sz="2400" dirty="0">
                <a:latin typeface="BIZ UDP明朝 Medium" panose="02020500000000000000" pitchFamily="18" charset="-128"/>
                <a:ea typeface="BIZ UDP明朝 Medium" panose="02020500000000000000" pitchFamily="18" charset="-128"/>
              </a:rPr>
              <a:t>5</a:t>
            </a:r>
            <a:r>
              <a:rPr kumimoji="1" lang="ja-JP" altLang="en-US" sz="2400" dirty="0">
                <a:latin typeface="BIZ UDP明朝 Medium" panose="02020500000000000000" pitchFamily="18" charset="-128"/>
                <a:ea typeface="BIZ UDP明朝 Medium" panose="02020500000000000000" pitchFamily="18" charset="-128"/>
              </a:rPr>
              <a:t>月</a:t>
            </a:r>
            <a:r>
              <a:rPr kumimoji="1" lang="en-US" altLang="ja-JP" sz="2400" dirty="0">
                <a:latin typeface="BIZ UDP明朝 Medium" panose="02020500000000000000" pitchFamily="18" charset="-128"/>
                <a:ea typeface="BIZ UDP明朝 Medium" panose="02020500000000000000" pitchFamily="18" charset="-128"/>
              </a:rPr>
              <a:t>16</a:t>
            </a:r>
            <a:r>
              <a:rPr kumimoji="1" lang="ja-JP" altLang="en-US" sz="2400" dirty="0">
                <a:latin typeface="BIZ UDP明朝 Medium" panose="02020500000000000000" pitchFamily="18" charset="-128"/>
                <a:ea typeface="BIZ UDP明朝 Medium" panose="02020500000000000000" pitchFamily="18" charset="-128"/>
              </a:rPr>
              <a:t>日</a:t>
            </a:r>
            <a:r>
              <a:rPr kumimoji="1" lang="en-US" altLang="ja-JP" sz="2400" dirty="0">
                <a:latin typeface="BIZ UDP明朝 Medium" panose="02020500000000000000" pitchFamily="18" charset="-128"/>
                <a:ea typeface="BIZ UDP明朝 Medium" panose="02020500000000000000" pitchFamily="18" charset="-128"/>
              </a:rPr>
              <a:t>(</a:t>
            </a:r>
            <a:r>
              <a:rPr kumimoji="1" lang="ja-JP" altLang="en-US" sz="2400" dirty="0">
                <a:latin typeface="BIZ UDP明朝 Medium" panose="02020500000000000000" pitchFamily="18" charset="-128"/>
                <a:ea typeface="BIZ UDP明朝 Medium" panose="02020500000000000000" pitchFamily="18" charset="-128"/>
              </a:rPr>
              <a:t>金</a:t>
            </a:r>
            <a:r>
              <a:rPr kumimoji="1" lang="en-US" altLang="ja-JP" sz="2400" dirty="0">
                <a:latin typeface="BIZ UDP明朝 Medium" panose="02020500000000000000" pitchFamily="18" charset="-128"/>
                <a:ea typeface="BIZ UDP明朝 Medium" panose="02020500000000000000" pitchFamily="18" charset="-128"/>
              </a:rPr>
              <a:t>)</a:t>
            </a:r>
          </a:p>
          <a:p>
            <a:pPr marL="0" indent="0">
              <a:buNone/>
            </a:pPr>
            <a:r>
              <a:rPr kumimoji="1" lang="en-US" altLang="ja-JP" sz="2400" dirty="0">
                <a:latin typeface="BIZ UDP明朝 Medium" panose="02020500000000000000" pitchFamily="18" charset="-128"/>
                <a:ea typeface="BIZ UDP明朝 Medium" panose="02020500000000000000" pitchFamily="18" charset="-128"/>
              </a:rPr>
              <a:t>- </a:t>
            </a:r>
            <a:r>
              <a:rPr kumimoji="1" lang="ja-JP" altLang="en-US" sz="2400" dirty="0">
                <a:latin typeface="BIZ UDP明朝 Medium" panose="02020500000000000000" pitchFamily="18" charset="-128"/>
                <a:ea typeface="BIZ UDP明朝 Medium" panose="02020500000000000000" pitchFamily="18" charset="-128"/>
              </a:rPr>
              <a:t>場所 ： インテックス大阪</a:t>
            </a:r>
            <a:endParaRPr kumimoji="1" lang="en-US" altLang="ja-JP" sz="2400" dirty="0">
              <a:latin typeface="BIZ UDP明朝 Medium" panose="02020500000000000000" pitchFamily="18" charset="-128"/>
              <a:ea typeface="BIZ UDP明朝 Medium" panose="02020500000000000000" pitchFamily="18" charset="-128"/>
            </a:endParaRPr>
          </a:p>
          <a:p>
            <a:pPr marL="0" indent="0">
              <a:buNone/>
            </a:pPr>
            <a:r>
              <a:rPr kumimoji="1" lang="en-US" altLang="ja-JP" sz="2400" dirty="0">
                <a:latin typeface="BIZ UDP明朝 Medium" panose="02020500000000000000" pitchFamily="18" charset="-128"/>
                <a:ea typeface="BIZ UDP明朝 Medium" panose="02020500000000000000" pitchFamily="18" charset="-128"/>
              </a:rPr>
              <a:t>- </a:t>
            </a:r>
            <a:r>
              <a:rPr kumimoji="1" lang="ja-JP" altLang="en-US" sz="2400" dirty="0">
                <a:latin typeface="BIZ UDP明朝 Medium" panose="02020500000000000000" pitchFamily="18" charset="-128"/>
                <a:ea typeface="BIZ UDP明朝 Medium" panose="02020500000000000000" pitchFamily="18" charset="-128"/>
              </a:rPr>
              <a:t>代表的展示品 ： 環境負荷を抑制     　　                </a:t>
            </a:r>
            <a:r>
              <a:rPr kumimoji="1" lang="en-US" altLang="ja-JP" sz="2400" dirty="0">
                <a:solidFill>
                  <a:srgbClr val="002060"/>
                </a:solidFill>
                <a:latin typeface="BIZ UDP明朝 Medium" panose="02020500000000000000" pitchFamily="18" charset="-128"/>
                <a:ea typeface="BIZ UDP明朝 Medium" panose="02020500000000000000" pitchFamily="18" charset="-128"/>
              </a:rPr>
              <a:t>-</a:t>
            </a:r>
            <a:r>
              <a:rPr kumimoji="1" lang="en-US" altLang="ja-JP" sz="2400" dirty="0">
                <a:latin typeface="BIZ UDP明朝 Medium" panose="02020500000000000000" pitchFamily="18" charset="-128"/>
                <a:ea typeface="BIZ UDP明朝 Medium" panose="02020500000000000000" pitchFamily="18" charset="-128"/>
              </a:rPr>
              <a:t> </a:t>
            </a:r>
            <a:r>
              <a:rPr kumimoji="1" lang="ja-JP" altLang="en-US" sz="2400" dirty="0">
                <a:latin typeface="BIZ UDP明朝 Medium" panose="02020500000000000000" pitchFamily="18" charset="-128"/>
                <a:ea typeface="BIZ UDP明朝 Medium" panose="02020500000000000000" pitchFamily="18" charset="-128"/>
              </a:rPr>
              <a:t>する技術や新しいリサイクルプロセス</a:t>
            </a:r>
            <a:endParaRPr kumimoji="1" lang="en-US" altLang="ja-JP" sz="2400" dirty="0">
              <a:latin typeface="BIZ UDP明朝 Medium" panose="02020500000000000000" pitchFamily="18" charset="-128"/>
              <a:ea typeface="BIZ UDP明朝 Medium" panose="02020500000000000000" pitchFamily="18" charset="-128"/>
            </a:endParaRPr>
          </a:p>
          <a:p>
            <a:pPr marL="0" indent="0">
              <a:buNone/>
            </a:pPr>
            <a:r>
              <a:rPr kumimoji="1" lang="ja-JP" altLang="en-US" sz="2400" dirty="0">
                <a:latin typeface="BIZ UDP明朝 Medium" panose="02020500000000000000" pitchFamily="18" charset="-128"/>
                <a:ea typeface="BIZ UDP明朝 Medium" panose="02020500000000000000" pitchFamily="18" charset="-128"/>
              </a:rPr>
              <a:t>　 ・ 商品軽量化の技術や生産工程</a:t>
            </a:r>
            <a:endParaRPr kumimoji="1" lang="en-US" altLang="ja-JP" sz="2400" dirty="0">
              <a:latin typeface="BIZ UDP明朝 Medium" panose="02020500000000000000" pitchFamily="18" charset="-128"/>
              <a:ea typeface="BIZ UDP明朝 Medium" panose="02020500000000000000" pitchFamily="18" charset="-128"/>
            </a:endParaRPr>
          </a:p>
          <a:p>
            <a:pPr marL="0" indent="0">
              <a:buNone/>
            </a:pPr>
            <a:r>
              <a:rPr kumimoji="1" lang="ja-JP" altLang="en-US" sz="2400" dirty="0">
                <a:latin typeface="BIZ UDP明朝 Medium" panose="02020500000000000000" pitchFamily="18" charset="-128"/>
                <a:ea typeface="BIZ UDP明朝 Medium" panose="02020500000000000000" pitchFamily="18" charset="-128"/>
              </a:rPr>
              <a:t>   ・ プラスチック原料の少ない高強度　　　　　　　　　　　　　　　　　　　　　</a:t>
            </a:r>
            <a:endParaRPr kumimoji="1" lang="en-US" altLang="ja-JP" sz="2400" dirty="0">
              <a:latin typeface="BIZ UDP明朝 Medium" panose="02020500000000000000" pitchFamily="18" charset="-128"/>
              <a:ea typeface="BIZ UDP明朝 Medium" panose="02020500000000000000" pitchFamily="18" charset="-128"/>
            </a:endParaRPr>
          </a:p>
          <a:p>
            <a:pPr marL="0" indent="0">
              <a:buNone/>
            </a:pPr>
            <a:r>
              <a:rPr kumimoji="1" lang="en-US" altLang="ja-JP" sz="2400" dirty="0">
                <a:latin typeface="BIZ UDP明朝 Medium" panose="02020500000000000000" pitchFamily="18" charset="-128"/>
                <a:ea typeface="BIZ UDP明朝 Medium" panose="02020500000000000000" pitchFamily="18" charset="-128"/>
              </a:rPr>
              <a:t>      </a:t>
            </a:r>
            <a:r>
              <a:rPr kumimoji="1" lang="ja-JP" altLang="en-US" sz="2400" dirty="0">
                <a:latin typeface="BIZ UDP明朝 Medium" panose="02020500000000000000" pitchFamily="18" charset="-128"/>
                <a:ea typeface="BIZ UDP明朝 Medium" panose="02020500000000000000" pitchFamily="18" charset="-128"/>
              </a:rPr>
              <a:t>対候性に優れた自然由来の塗料 等</a:t>
            </a:r>
            <a:endParaRPr kumimoji="1" lang="en-US" altLang="ja-JP" sz="2400" dirty="0">
              <a:latin typeface="BIZ UDP明朝 Medium" panose="02020500000000000000" pitchFamily="18" charset="-128"/>
              <a:ea typeface="BIZ UDP明朝 Medium" panose="02020500000000000000" pitchFamily="18" charset="-128"/>
            </a:endParaRPr>
          </a:p>
        </p:txBody>
      </p:sp>
      <p:cxnSp>
        <p:nvCxnSpPr>
          <p:cNvPr id="15" name="Straight Connector 14">
            <a:extLst>
              <a:ext uri="{FF2B5EF4-FFF2-40B4-BE49-F238E27FC236}">
                <a16:creationId xmlns:a16="http://schemas.microsoft.com/office/drawing/2014/main" id="{7FA07B03-7E5B-4F33-A494-D72BC5BEB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5DD14E3C-355B-9BE5-D32E-9D471DEBEDFC}"/>
              </a:ext>
            </a:extLst>
          </p:cNvPr>
          <p:cNvPicPr>
            <a:picLocks noChangeAspect="1"/>
          </p:cNvPicPr>
          <p:nvPr/>
        </p:nvPicPr>
        <p:blipFill>
          <a:blip r:embed="rId2"/>
          <a:stretch>
            <a:fillRect/>
          </a:stretch>
        </p:blipFill>
        <p:spPr>
          <a:xfrm>
            <a:off x="6313001" y="1779243"/>
            <a:ext cx="4798548" cy="3782033"/>
          </a:xfrm>
          <a:prstGeom prst="rect">
            <a:avLst/>
          </a:prstGeom>
        </p:spPr>
      </p:pic>
      <p:sp>
        <p:nvSpPr>
          <p:cNvPr id="8" name="AutoShape 2">
            <a:extLst>
              <a:ext uri="{FF2B5EF4-FFF2-40B4-BE49-F238E27FC236}">
                <a16:creationId xmlns:a16="http://schemas.microsoft.com/office/drawing/2014/main" id="{31183586-771A-C3D1-3985-5EFEF4BD19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テキスト ボックス 8">
            <a:extLst>
              <a:ext uri="{FF2B5EF4-FFF2-40B4-BE49-F238E27FC236}">
                <a16:creationId xmlns:a16="http://schemas.microsoft.com/office/drawing/2014/main" id="{3396484D-66C5-2CF5-1811-FB07CB8A1FE6}"/>
              </a:ext>
            </a:extLst>
          </p:cNvPr>
          <p:cNvSpPr txBox="1"/>
          <p:nvPr/>
        </p:nvSpPr>
        <p:spPr>
          <a:xfrm>
            <a:off x="5210355" y="6331787"/>
            <a:ext cx="7003840" cy="369332"/>
          </a:xfrm>
          <a:prstGeom prst="rect">
            <a:avLst/>
          </a:prstGeom>
          <a:noFill/>
        </p:spPr>
        <p:txBody>
          <a:bodyPr wrap="none" rtlCol="0">
            <a:spAutoFit/>
          </a:bodyPr>
          <a:lstStyle/>
          <a:p>
            <a:r>
              <a:rPr lang="en-US" altLang="ja-JP" dirty="0">
                <a:solidFill>
                  <a:srgbClr val="FFFF00"/>
                </a:solidFill>
                <a:hlinkClick r:id="rId3">
                  <a:extLst>
                    <a:ext uri="{A12FA001-AC4F-418D-AE19-62706E023703}">
                      <ahyp:hlinkClr xmlns:ahyp="http://schemas.microsoft.com/office/drawing/2018/hyperlinkcolor" val="tx"/>
                    </a:ext>
                  </a:extLst>
                </a:hlinkClick>
              </a:rPr>
              <a:t>【</a:t>
            </a:r>
            <a:r>
              <a:rPr lang="ja-JP" altLang="en-US" dirty="0">
                <a:solidFill>
                  <a:srgbClr val="FFFF00"/>
                </a:solidFill>
                <a:hlinkClick r:id="rId3">
                  <a:extLst>
                    <a:ext uri="{A12FA001-AC4F-418D-AE19-62706E023703}">
                      <ahyp:hlinkClr xmlns:ahyp="http://schemas.microsoft.com/office/drawing/2018/hyperlinkcolor" val="tx"/>
                    </a:ext>
                  </a:extLst>
                </a:hlinkClick>
              </a:rPr>
              <a:t>公式</a:t>
            </a:r>
            <a:r>
              <a:rPr lang="en-US" altLang="ja-JP" dirty="0">
                <a:solidFill>
                  <a:srgbClr val="FFFF00"/>
                </a:solidFill>
                <a:hlinkClick r:id="rId3">
                  <a:extLst>
                    <a:ext uri="{A12FA001-AC4F-418D-AE19-62706E023703}">
                      <ahyp:hlinkClr xmlns:ahyp="http://schemas.microsoft.com/office/drawing/2018/hyperlinkcolor" val="tx"/>
                    </a:ext>
                  </a:extLst>
                </a:hlinkClick>
              </a:rPr>
              <a:t>】</a:t>
            </a:r>
            <a:r>
              <a:rPr lang="ja-JP" altLang="en-US" dirty="0">
                <a:solidFill>
                  <a:srgbClr val="FFFF00"/>
                </a:solidFill>
                <a:hlinkClick r:id="rId3">
                  <a:extLst>
                    <a:ext uri="{A12FA001-AC4F-418D-AE19-62706E023703}">
                      <ahyp:hlinkClr xmlns:ahyp="http://schemas.microsoft.com/office/drawing/2018/hyperlinkcolor" val="tx"/>
                    </a:ext>
                  </a:extLst>
                </a:hlinkClick>
              </a:rPr>
              <a:t>高機能素材 </a:t>
            </a:r>
            <a:r>
              <a:rPr lang="en-US" altLang="ja-JP" dirty="0">
                <a:solidFill>
                  <a:srgbClr val="FFFF00"/>
                </a:solidFill>
                <a:hlinkClick r:id="rId3">
                  <a:extLst>
                    <a:ext uri="{A12FA001-AC4F-418D-AE19-62706E023703}">
                      <ahyp:hlinkClr xmlns:ahyp="http://schemas.microsoft.com/office/drawing/2018/hyperlinkcolor" val="tx"/>
                    </a:ext>
                  </a:extLst>
                </a:hlinkClick>
              </a:rPr>
              <a:t>Week</a:t>
            </a:r>
            <a:r>
              <a:rPr lang="ja-JP" altLang="en-US" dirty="0">
                <a:solidFill>
                  <a:srgbClr val="FFFF00"/>
                </a:solidFill>
                <a:hlinkClick r:id="rId3">
                  <a:extLst>
                    <a:ext uri="{A12FA001-AC4F-418D-AE19-62706E023703}">
                      <ahyp:hlinkClr xmlns:ahyp="http://schemas.microsoft.com/office/drawing/2018/hyperlinkcolor" val="tx"/>
                    </a:ext>
                  </a:extLst>
                </a:hlinkClick>
              </a:rPr>
              <a:t>［大阪］｜</a:t>
            </a:r>
            <a:r>
              <a:rPr lang="en-US" altLang="ja-JP" dirty="0">
                <a:solidFill>
                  <a:srgbClr val="FFFF00"/>
                </a:solidFill>
                <a:hlinkClick r:id="rId3">
                  <a:extLst>
                    <a:ext uri="{A12FA001-AC4F-418D-AE19-62706E023703}">
                      <ahyp:hlinkClr xmlns:ahyp="http://schemas.microsoft.com/office/drawing/2018/hyperlinkcolor" val="tx"/>
                    </a:ext>
                  </a:extLst>
                </a:hlinkClick>
              </a:rPr>
              <a:t>5/14-16</a:t>
            </a:r>
            <a:r>
              <a:rPr lang="ja-JP" altLang="en-US" dirty="0">
                <a:solidFill>
                  <a:srgbClr val="FFFF00"/>
                </a:solidFill>
                <a:hlinkClick r:id="rId3">
                  <a:extLst>
                    <a:ext uri="{A12FA001-AC4F-418D-AE19-62706E023703}">
                      <ahyp:hlinkClr xmlns:ahyp="http://schemas.microsoft.com/office/drawing/2018/hyperlinkcolor" val="tx"/>
                    </a:ext>
                  </a:extLst>
                </a:hlinkClick>
              </a:rPr>
              <a:t>インテックス大阪</a:t>
            </a:r>
            <a:endParaRPr kumimoji="1" lang="ja-JP" altLang="en-US" dirty="0">
              <a:solidFill>
                <a:srgbClr val="FFFF00"/>
              </a:solidFill>
            </a:endParaRPr>
          </a:p>
        </p:txBody>
      </p:sp>
    </p:spTree>
    <p:extLst>
      <p:ext uri="{BB962C8B-B14F-4D97-AF65-F5344CB8AC3E}">
        <p14:creationId xmlns:p14="http://schemas.microsoft.com/office/powerpoint/2010/main" val="1640724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4B4A94-11C2-70F9-883E-A5D7A5EF91A5}"/>
              </a:ext>
            </a:extLst>
          </p:cNvPr>
          <p:cNvSpPr>
            <a:spLocks noGrp="1"/>
          </p:cNvSpPr>
          <p:nvPr>
            <p:ph type="title"/>
          </p:nvPr>
        </p:nvSpPr>
        <p:spPr>
          <a:xfrm>
            <a:off x="721660" y="463710"/>
            <a:ext cx="5499848" cy="1072648"/>
          </a:xfrm>
        </p:spPr>
        <p:txBody>
          <a:bodyPr/>
          <a:lstStyle/>
          <a:p>
            <a:r>
              <a:rPr kumimoji="1" lang="ja-JP" altLang="en-US" dirty="0">
                <a:latin typeface="BIZ UDP明朝 Medium" panose="02020500000000000000" pitchFamily="18" charset="-128"/>
                <a:ea typeface="BIZ UDP明朝 Medium" panose="02020500000000000000" pitchFamily="18" charset="-128"/>
              </a:rPr>
              <a:t>リサイクルする技術</a:t>
            </a:r>
          </a:p>
        </p:txBody>
      </p:sp>
      <p:sp>
        <p:nvSpPr>
          <p:cNvPr id="3" name="コンテンツ プレースホルダー 2">
            <a:extLst>
              <a:ext uri="{FF2B5EF4-FFF2-40B4-BE49-F238E27FC236}">
                <a16:creationId xmlns:a16="http://schemas.microsoft.com/office/drawing/2014/main" id="{C7698F70-17C5-60E7-6818-A2FE8548B372}"/>
              </a:ext>
            </a:extLst>
          </p:cNvPr>
          <p:cNvSpPr>
            <a:spLocks noGrp="1"/>
          </p:cNvSpPr>
          <p:nvPr>
            <p:ph idx="1"/>
          </p:nvPr>
        </p:nvSpPr>
        <p:spPr>
          <a:xfrm>
            <a:off x="721660" y="1456503"/>
            <a:ext cx="5499849" cy="2278373"/>
          </a:xfrm>
        </p:spPr>
        <p:txBody>
          <a:bodyPr/>
          <a:lstStyle/>
          <a:p>
            <a:pPr marL="0" indent="0">
              <a:buNone/>
            </a:pPr>
            <a:r>
              <a:rPr kumimoji="1" lang="en-US" altLang="ja-JP" sz="2400" dirty="0">
                <a:latin typeface="BIZ UDP明朝 Medium" panose="02020500000000000000" pitchFamily="18" charset="-128"/>
                <a:ea typeface="BIZ UDP明朝 Medium" panose="02020500000000000000" pitchFamily="18" charset="-128"/>
              </a:rPr>
              <a:t>《</a:t>
            </a:r>
            <a:r>
              <a:rPr kumimoji="1" lang="ja-JP" altLang="en-US" sz="2400" dirty="0">
                <a:latin typeface="BIZ UDP明朝 Medium" panose="02020500000000000000" pitchFamily="18" charset="-128"/>
                <a:ea typeface="BIZ UDP明朝 Medium" panose="02020500000000000000" pitchFamily="18" charset="-128"/>
              </a:rPr>
              <a:t>代表例</a:t>
            </a:r>
            <a:r>
              <a:rPr kumimoji="1" lang="en-US" altLang="ja-JP" sz="2400" dirty="0">
                <a:latin typeface="BIZ UDP明朝 Medium" panose="02020500000000000000" pitchFamily="18" charset="-128"/>
                <a:ea typeface="BIZ UDP明朝 Medium" panose="02020500000000000000" pitchFamily="18" charset="-128"/>
              </a:rPr>
              <a:t>》</a:t>
            </a:r>
          </a:p>
          <a:p>
            <a:pPr marL="0" indent="0">
              <a:buNone/>
            </a:pPr>
            <a:r>
              <a:rPr kumimoji="1" lang="ja-JP" altLang="en-US" sz="2400" b="1" u="sng" dirty="0">
                <a:latin typeface="BIZ UDP明朝 Medium" panose="02020500000000000000" pitchFamily="18" charset="-128"/>
                <a:ea typeface="BIZ UDP明朝 Medium" panose="02020500000000000000" pitchFamily="18" charset="-128"/>
              </a:rPr>
              <a:t>卵殻配合プラスチック形成</a:t>
            </a:r>
            <a:endParaRPr kumimoji="1" lang="en-US" altLang="ja-JP" sz="2400" b="1" u="sng" dirty="0">
              <a:latin typeface="BIZ UDP明朝 Medium" panose="02020500000000000000" pitchFamily="18" charset="-128"/>
              <a:ea typeface="BIZ UDP明朝 Medium" panose="02020500000000000000" pitchFamily="18" charset="-128"/>
            </a:endParaRPr>
          </a:p>
          <a:p>
            <a:r>
              <a:rPr kumimoji="1" lang="ja-JP" altLang="en-US" sz="2400" dirty="0">
                <a:latin typeface="BIZ UDP明朝 Medium" panose="02020500000000000000" pitchFamily="18" charset="-128"/>
                <a:ea typeface="BIZ UDP明朝 Medium" panose="02020500000000000000" pitchFamily="18" charset="-128"/>
              </a:rPr>
              <a:t>卵の殻を活用したプラスチック</a:t>
            </a:r>
            <a:endParaRPr kumimoji="1" lang="en-US" altLang="ja-JP" sz="2400" dirty="0">
              <a:latin typeface="BIZ UDP明朝 Medium" panose="02020500000000000000" pitchFamily="18" charset="-128"/>
              <a:ea typeface="BIZ UDP明朝 Medium" panose="02020500000000000000" pitchFamily="18" charset="-128"/>
            </a:endParaRPr>
          </a:p>
          <a:p>
            <a:r>
              <a:rPr kumimoji="1" lang="ja-JP" altLang="en-US" sz="2400" dirty="0">
                <a:latin typeface="BIZ UDP明朝 Medium" panose="02020500000000000000" pitchFamily="18" charset="-128"/>
                <a:ea typeface="BIZ UDP明朝 Medium" panose="02020500000000000000" pitchFamily="18" charset="-128"/>
              </a:rPr>
              <a:t>工場から発生する卵殻の有効活用</a:t>
            </a:r>
            <a:endParaRPr kumimoji="1" lang="en-US" altLang="ja-JP" sz="2400" dirty="0">
              <a:latin typeface="BIZ UDP明朝 Medium" panose="02020500000000000000" pitchFamily="18" charset="-128"/>
              <a:ea typeface="BIZ UDP明朝 Medium" panose="02020500000000000000" pitchFamily="18" charset="-128"/>
            </a:endParaRPr>
          </a:p>
          <a:p>
            <a:endParaRPr kumimoji="1" lang="en-US" altLang="ja-JP" sz="2400" dirty="0">
              <a:latin typeface="BIZ UDP明朝 Medium" panose="02020500000000000000" pitchFamily="18" charset="-128"/>
              <a:ea typeface="BIZ UDP明朝 Medium" panose="02020500000000000000" pitchFamily="18" charset="-128"/>
            </a:endParaRPr>
          </a:p>
          <a:p>
            <a:pPr marL="0" indent="0">
              <a:buNone/>
            </a:pPr>
            <a:endParaRPr kumimoji="1" lang="ja-JP" altLang="en-US" sz="2400" dirty="0">
              <a:latin typeface="BIZ UDP明朝 Medium" panose="02020500000000000000" pitchFamily="18" charset="-128"/>
              <a:ea typeface="BIZ UDP明朝 Medium" panose="02020500000000000000" pitchFamily="18" charset="-128"/>
            </a:endParaRPr>
          </a:p>
        </p:txBody>
      </p:sp>
      <p:pic>
        <p:nvPicPr>
          <p:cNvPr id="6" name="図 5">
            <a:extLst>
              <a:ext uri="{FF2B5EF4-FFF2-40B4-BE49-F238E27FC236}">
                <a16:creationId xmlns:a16="http://schemas.microsoft.com/office/drawing/2014/main" id="{8F9F4059-9232-72B3-7FB0-D7727F4BAAEC}"/>
              </a:ext>
            </a:extLst>
          </p:cNvPr>
          <p:cNvPicPr>
            <a:picLocks noChangeAspect="1"/>
          </p:cNvPicPr>
          <p:nvPr/>
        </p:nvPicPr>
        <p:blipFill>
          <a:blip r:embed="rId2"/>
          <a:stretch>
            <a:fillRect/>
          </a:stretch>
        </p:blipFill>
        <p:spPr>
          <a:xfrm>
            <a:off x="6737056" y="420971"/>
            <a:ext cx="4920321" cy="2619222"/>
          </a:xfrm>
          <a:prstGeom prst="rect">
            <a:avLst/>
          </a:prstGeom>
        </p:spPr>
      </p:pic>
      <p:pic>
        <p:nvPicPr>
          <p:cNvPr id="7" name="図 6">
            <a:extLst>
              <a:ext uri="{FF2B5EF4-FFF2-40B4-BE49-F238E27FC236}">
                <a16:creationId xmlns:a16="http://schemas.microsoft.com/office/drawing/2014/main" id="{895CDF96-CFC2-45A5-6D74-0FF4286D9074}"/>
              </a:ext>
            </a:extLst>
          </p:cNvPr>
          <p:cNvPicPr>
            <a:picLocks noChangeAspect="1"/>
          </p:cNvPicPr>
          <p:nvPr/>
        </p:nvPicPr>
        <p:blipFill>
          <a:blip r:embed="rId3"/>
          <a:stretch>
            <a:fillRect/>
          </a:stretch>
        </p:blipFill>
        <p:spPr>
          <a:xfrm>
            <a:off x="6737056" y="3166758"/>
            <a:ext cx="4926575" cy="2740949"/>
          </a:xfrm>
          <a:prstGeom prst="rect">
            <a:avLst/>
          </a:prstGeom>
        </p:spPr>
      </p:pic>
      <p:graphicFrame>
        <p:nvGraphicFramePr>
          <p:cNvPr id="13" name="図表 12">
            <a:extLst>
              <a:ext uri="{FF2B5EF4-FFF2-40B4-BE49-F238E27FC236}">
                <a16:creationId xmlns:a16="http://schemas.microsoft.com/office/drawing/2014/main" id="{203C0A43-7F95-3C88-F3FE-880DF37A2451}"/>
              </a:ext>
            </a:extLst>
          </p:cNvPr>
          <p:cNvGraphicFramePr/>
          <p:nvPr>
            <p:extLst>
              <p:ext uri="{D42A27DB-BD31-4B8C-83A1-F6EECF244321}">
                <p14:modId xmlns:p14="http://schemas.microsoft.com/office/powerpoint/2010/main" val="2794363641"/>
              </p:ext>
            </p:extLst>
          </p:nvPr>
        </p:nvGraphicFramePr>
        <p:xfrm>
          <a:off x="754611" y="4094062"/>
          <a:ext cx="5982445" cy="36272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テキスト ボックス 22">
            <a:extLst>
              <a:ext uri="{FF2B5EF4-FFF2-40B4-BE49-F238E27FC236}">
                <a16:creationId xmlns:a16="http://schemas.microsoft.com/office/drawing/2014/main" id="{0050440C-509D-5DB9-AF10-1B95B201BEC9}"/>
              </a:ext>
            </a:extLst>
          </p:cNvPr>
          <p:cNvSpPr txBox="1"/>
          <p:nvPr/>
        </p:nvSpPr>
        <p:spPr>
          <a:xfrm>
            <a:off x="5168029" y="6298150"/>
            <a:ext cx="6995216" cy="369332"/>
          </a:xfrm>
          <a:prstGeom prst="rect">
            <a:avLst/>
          </a:prstGeom>
          <a:noFill/>
        </p:spPr>
        <p:txBody>
          <a:bodyPr wrap="square" rtlCol="0">
            <a:spAutoFit/>
          </a:bodyPr>
          <a:lstStyle/>
          <a:p>
            <a:r>
              <a:rPr lang="en-US" altLang="ja-JP" dirty="0">
                <a:solidFill>
                  <a:srgbClr val="FFFF00"/>
                </a:solidFill>
                <a:hlinkClick r:id="rId9">
                  <a:extLst>
                    <a:ext uri="{A12FA001-AC4F-418D-AE19-62706E023703}">
                      <ahyp:hlinkClr xmlns:ahyp="http://schemas.microsoft.com/office/drawing/2018/hyperlinkcolor" val="tx"/>
                    </a:ext>
                  </a:extLst>
                </a:hlinkClick>
              </a:rPr>
              <a:t>RP</a:t>
            </a:r>
            <a:r>
              <a:rPr lang="ja-JP" altLang="en-US" dirty="0">
                <a:solidFill>
                  <a:srgbClr val="FFFF00"/>
                </a:solidFill>
                <a:hlinkClick r:id="rId9">
                  <a:extLst>
                    <a:ext uri="{A12FA001-AC4F-418D-AE19-62706E023703}">
                      <ahyp:hlinkClr xmlns:ahyp="http://schemas.microsoft.com/office/drawing/2018/hyperlinkcolor" val="tx"/>
                    </a:ext>
                  </a:extLst>
                </a:hlinkClick>
              </a:rPr>
              <a:t>東プラ株式会社｜プラスチック成形にかかわる高度な技術力</a:t>
            </a:r>
            <a:endParaRPr kumimoji="1" lang="ja-JP" altLang="en-US" dirty="0">
              <a:solidFill>
                <a:srgbClr val="FFFF00"/>
              </a:solidFill>
            </a:endParaRPr>
          </a:p>
        </p:txBody>
      </p:sp>
    </p:spTree>
    <p:extLst>
      <p:ext uri="{BB962C8B-B14F-4D97-AF65-F5344CB8AC3E}">
        <p14:creationId xmlns:p14="http://schemas.microsoft.com/office/powerpoint/2010/main" val="164495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C5F64-A283-496B-B2FF-6DA9F2FFD774}"/>
              </a:ext>
            </a:extLst>
          </p:cNvPr>
          <p:cNvSpPr>
            <a:spLocks noGrp="1"/>
          </p:cNvSpPr>
          <p:nvPr>
            <p:ph type="title"/>
          </p:nvPr>
        </p:nvSpPr>
        <p:spPr>
          <a:xfrm>
            <a:off x="658347" y="574842"/>
            <a:ext cx="6199094" cy="997330"/>
          </a:xfrm>
        </p:spPr>
        <p:txBody>
          <a:bodyPr/>
          <a:lstStyle/>
          <a:p>
            <a:r>
              <a:rPr kumimoji="1" lang="ja-JP" altLang="en-US" sz="4000" dirty="0">
                <a:latin typeface="BIZ UDP明朝 Medium" panose="02020500000000000000" pitchFamily="18" charset="-128"/>
                <a:ea typeface="BIZ UDP明朝 Medium" panose="02020500000000000000" pitchFamily="18" charset="-128"/>
              </a:rPr>
              <a:t>環境負荷を抑制する技術</a:t>
            </a:r>
            <a:endParaRPr kumimoji="1" lang="ja-JP" altLang="en-US" dirty="0"/>
          </a:p>
        </p:txBody>
      </p:sp>
      <p:sp>
        <p:nvSpPr>
          <p:cNvPr id="3" name="コンテンツ プレースホルダー 2">
            <a:extLst>
              <a:ext uri="{FF2B5EF4-FFF2-40B4-BE49-F238E27FC236}">
                <a16:creationId xmlns:a16="http://schemas.microsoft.com/office/drawing/2014/main" id="{5FA8655A-7C17-7242-211D-593011FD9971}"/>
              </a:ext>
            </a:extLst>
          </p:cNvPr>
          <p:cNvSpPr>
            <a:spLocks noGrp="1"/>
          </p:cNvSpPr>
          <p:nvPr>
            <p:ph idx="1"/>
          </p:nvPr>
        </p:nvSpPr>
        <p:spPr>
          <a:xfrm>
            <a:off x="658347" y="1658307"/>
            <a:ext cx="4778188" cy="3567118"/>
          </a:xfrm>
        </p:spPr>
        <p:txBody>
          <a:bodyPr/>
          <a:lstStyle/>
          <a:p>
            <a:pPr marL="0" indent="0">
              <a:buNone/>
            </a:pPr>
            <a:r>
              <a:rPr kumimoji="1" lang="ja-JP" altLang="en-US" sz="2800" b="1" u="sng" dirty="0">
                <a:latin typeface="BIZ UDP明朝 Medium" panose="02020500000000000000" pitchFamily="18" charset="-128"/>
                <a:ea typeface="BIZ UDP明朝 Medium" panose="02020500000000000000" pitchFamily="18" charset="-128"/>
              </a:rPr>
              <a:t>サンモルフィー</a:t>
            </a:r>
            <a:r>
              <a:rPr kumimoji="1" lang="en-US" altLang="ja-JP" sz="2800" b="1" u="sng" dirty="0">
                <a:latin typeface="BIZ UDP明朝 Medium" panose="02020500000000000000" pitchFamily="18" charset="-128"/>
                <a:ea typeface="BIZ UDP明朝 Medium" panose="02020500000000000000" pitchFamily="18" charset="-128"/>
              </a:rPr>
              <a:t>V</a:t>
            </a:r>
          </a:p>
          <a:p>
            <a:pPr marL="0" indent="0">
              <a:buNone/>
            </a:pPr>
            <a:r>
              <a:rPr kumimoji="1" lang="ja-JP" altLang="en-US" sz="2400" dirty="0">
                <a:latin typeface="BIZ UDP明朝 Medium" panose="02020500000000000000" pitchFamily="18" charset="-128"/>
                <a:ea typeface="BIZ UDP明朝 Medium" panose="02020500000000000000" pitchFamily="18" charset="-128"/>
              </a:rPr>
              <a:t>・世界最高水準の高難燃性</a:t>
            </a:r>
            <a:endParaRPr kumimoji="1" lang="en-US" altLang="ja-JP" sz="2400" dirty="0">
              <a:latin typeface="BIZ UDP明朝 Medium" panose="02020500000000000000" pitchFamily="18" charset="-128"/>
              <a:ea typeface="BIZ UDP明朝 Medium" panose="02020500000000000000" pitchFamily="18" charset="-128"/>
            </a:endParaRPr>
          </a:p>
          <a:p>
            <a:pPr marL="0" indent="0">
              <a:buNone/>
            </a:pPr>
            <a:r>
              <a:rPr kumimoji="1" lang="ja-JP" altLang="en-US" sz="2400" dirty="0">
                <a:latin typeface="BIZ UDP明朝 Medium" panose="02020500000000000000" pitchFamily="18" charset="-128"/>
                <a:ea typeface="BIZ UDP明朝 Medium" panose="02020500000000000000" pitchFamily="18" charset="-128"/>
              </a:rPr>
              <a:t>・非臭素，非リン系で環境に配慮</a:t>
            </a:r>
            <a:endParaRPr kumimoji="1" lang="en-US" altLang="ja-JP" sz="2400" dirty="0">
              <a:latin typeface="BIZ UDP明朝 Medium" panose="02020500000000000000" pitchFamily="18" charset="-128"/>
              <a:ea typeface="BIZ UDP明朝 Medium" panose="02020500000000000000" pitchFamily="18" charset="-128"/>
            </a:endParaRPr>
          </a:p>
          <a:p>
            <a:pPr marL="0" indent="0">
              <a:buNone/>
            </a:pPr>
            <a:r>
              <a:rPr kumimoji="1" lang="ja-JP" altLang="en-US" sz="2400" dirty="0">
                <a:latin typeface="BIZ UDP明朝 Medium" panose="02020500000000000000" pitchFamily="18" charset="-128"/>
                <a:ea typeface="BIZ UDP明朝 Medium" panose="02020500000000000000" pitchFamily="18" charset="-128"/>
              </a:rPr>
              <a:t>・優れた</a:t>
            </a:r>
            <a:r>
              <a:rPr kumimoji="1" lang="ja-JP" altLang="en-US" sz="2400" u="sng" dirty="0">
                <a:latin typeface="BIZ UDP明朝 Medium" panose="02020500000000000000" pitchFamily="18" charset="-128"/>
                <a:ea typeface="BIZ UDP明朝 Medium" panose="02020500000000000000" pitchFamily="18" charset="-128"/>
              </a:rPr>
              <a:t>耐熱性</a:t>
            </a:r>
            <a:r>
              <a:rPr kumimoji="1" lang="ja-JP" altLang="en-US" sz="2400" dirty="0">
                <a:latin typeface="BIZ UDP明朝 Medium" panose="02020500000000000000" pitchFamily="18" charset="-128"/>
                <a:ea typeface="BIZ UDP明朝 Medium" panose="02020500000000000000" pitchFamily="18" charset="-128"/>
              </a:rPr>
              <a:t>，</a:t>
            </a:r>
            <a:r>
              <a:rPr kumimoji="1" lang="ja-JP" altLang="en-US" sz="2400" u="sng" dirty="0">
                <a:latin typeface="BIZ UDP明朝 Medium" panose="02020500000000000000" pitchFamily="18" charset="-128"/>
                <a:ea typeface="BIZ UDP明朝 Medium" panose="02020500000000000000" pitchFamily="18" charset="-128"/>
              </a:rPr>
              <a:t>機械的特性</a:t>
            </a:r>
            <a:r>
              <a:rPr kumimoji="1" lang="ja-JP" altLang="en-US" sz="2400" dirty="0">
                <a:latin typeface="BIZ UDP明朝 Medium" panose="02020500000000000000" pitchFamily="18" charset="-128"/>
                <a:ea typeface="BIZ UDP明朝 Medium" panose="02020500000000000000" pitchFamily="18" charset="-128"/>
              </a:rPr>
              <a:t>，</a:t>
            </a:r>
            <a:r>
              <a:rPr kumimoji="1" lang="ja-JP" altLang="en-US" sz="2400" u="sng" dirty="0">
                <a:latin typeface="BIZ UDP明朝 Medium" panose="02020500000000000000" pitchFamily="18" charset="-128"/>
                <a:ea typeface="BIZ UDP明朝 Medium" panose="02020500000000000000" pitchFamily="18" charset="-128"/>
              </a:rPr>
              <a:t>長期特性</a:t>
            </a:r>
            <a:endParaRPr kumimoji="1" lang="en-US" altLang="ja-JP" sz="2400" u="sng" dirty="0">
              <a:latin typeface="BIZ UDP明朝 Medium" panose="02020500000000000000" pitchFamily="18" charset="-128"/>
              <a:ea typeface="BIZ UDP明朝 Medium" panose="02020500000000000000" pitchFamily="18" charset="-128"/>
            </a:endParaRPr>
          </a:p>
          <a:p>
            <a:pPr marL="0" indent="0">
              <a:buNone/>
            </a:pPr>
            <a:r>
              <a:rPr kumimoji="1" lang="en-US" altLang="ja-JP" sz="2800" b="1" u="sng" dirty="0">
                <a:latin typeface="BIZ UDP明朝 Medium" panose="02020500000000000000" pitchFamily="18" charset="-128"/>
                <a:ea typeface="BIZ UDP明朝 Medium" panose="02020500000000000000" pitchFamily="18" charset="-128"/>
              </a:rPr>
              <a:t>NOA</a:t>
            </a:r>
            <a:r>
              <a:rPr kumimoji="1" lang="ja-JP" altLang="en-US" sz="2800" b="1" u="sng" dirty="0">
                <a:latin typeface="BIZ UDP明朝 Medium" panose="02020500000000000000" pitchFamily="18" charset="-128"/>
                <a:ea typeface="BIZ UDP明朝 Medium" panose="02020500000000000000" pitchFamily="18" charset="-128"/>
              </a:rPr>
              <a:t> </a:t>
            </a:r>
            <a:r>
              <a:rPr kumimoji="1" lang="en-US" altLang="ja-JP" sz="2800" b="1" u="sng" dirty="0">
                <a:latin typeface="BIZ UDP明朝 Medium" panose="02020500000000000000" pitchFamily="18" charset="-128"/>
                <a:ea typeface="BIZ UDP明朝 Medium" panose="02020500000000000000" pitchFamily="18" charset="-128"/>
              </a:rPr>
              <a:t>AMP</a:t>
            </a:r>
          </a:p>
          <a:p>
            <a:pPr marL="0" lvl="1"/>
            <a:r>
              <a:rPr kumimoji="1" lang="ja-JP" altLang="en-US" sz="2400" dirty="0">
                <a:latin typeface="BIZ UDP明朝 Medium" panose="02020500000000000000" pitchFamily="18" charset="-128"/>
                <a:ea typeface="BIZ UDP明朝 Medium" panose="02020500000000000000" pitchFamily="18" charset="-128"/>
              </a:rPr>
              <a:t>・プラスチックの代替えとなる</a:t>
            </a:r>
            <a:endParaRPr kumimoji="1" lang="en-US" altLang="ja-JP" sz="2400" dirty="0">
              <a:latin typeface="BIZ UDP明朝 Medium" panose="02020500000000000000" pitchFamily="18" charset="-128"/>
              <a:ea typeface="BIZ UDP明朝 Medium" panose="02020500000000000000" pitchFamily="18" charset="-128"/>
            </a:endParaRPr>
          </a:p>
          <a:p>
            <a:pPr marL="0" lvl="1"/>
            <a:r>
              <a:rPr kumimoji="1" lang="ja-JP" altLang="en-US" sz="2400" dirty="0">
                <a:latin typeface="BIZ UDP明朝 Medium" panose="02020500000000000000" pitchFamily="18" charset="-128"/>
                <a:ea typeface="BIZ UDP明朝 Medium" panose="02020500000000000000" pitchFamily="18" charset="-128"/>
              </a:rPr>
              <a:t>　　　　　</a:t>
            </a:r>
            <a:r>
              <a:rPr kumimoji="1" lang="en-US" altLang="ja-JP" sz="2400" dirty="0">
                <a:latin typeface="BIZ UDP明朝 Medium" panose="02020500000000000000" pitchFamily="18" charset="-128"/>
                <a:ea typeface="BIZ UDP明朝 Medium" panose="02020500000000000000" pitchFamily="18" charset="-128"/>
              </a:rPr>
              <a:t>[</a:t>
            </a:r>
            <a:r>
              <a:rPr kumimoji="1" lang="ja-JP" altLang="en-US" sz="2400" b="1" u="sng" dirty="0">
                <a:latin typeface="BIZ UDP明朝 Medium" panose="02020500000000000000" pitchFamily="18" charset="-128"/>
                <a:ea typeface="BIZ UDP明朝 Medium" panose="02020500000000000000" pitchFamily="18" charset="-128"/>
              </a:rPr>
              <a:t>シートグレード</a:t>
            </a:r>
            <a:r>
              <a:rPr kumimoji="1" lang="en-US" altLang="ja-JP" sz="2400" dirty="0">
                <a:latin typeface="BIZ UDP明朝 Medium" panose="02020500000000000000" pitchFamily="18" charset="-128"/>
                <a:ea typeface="BIZ UDP明朝 Medium" panose="02020500000000000000" pitchFamily="18" charset="-128"/>
              </a:rPr>
              <a:t>]</a:t>
            </a:r>
            <a:r>
              <a:rPr kumimoji="1" lang="ja-JP" altLang="en-US" sz="2400" dirty="0">
                <a:latin typeface="BIZ UDP明朝 Medium" panose="02020500000000000000" pitchFamily="18" charset="-128"/>
                <a:ea typeface="BIZ UDP明朝 Medium" panose="02020500000000000000" pitchFamily="18" charset="-128"/>
              </a:rPr>
              <a:t>の開発</a:t>
            </a:r>
          </a:p>
        </p:txBody>
      </p:sp>
      <p:pic>
        <p:nvPicPr>
          <p:cNvPr id="4" name="図 3">
            <a:extLst>
              <a:ext uri="{FF2B5EF4-FFF2-40B4-BE49-F238E27FC236}">
                <a16:creationId xmlns:a16="http://schemas.microsoft.com/office/drawing/2014/main" id="{54FCD5CF-6480-C4CE-D84C-C14DFD4DB8E5}"/>
              </a:ext>
            </a:extLst>
          </p:cNvPr>
          <p:cNvPicPr>
            <a:picLocks noChangeAspect="1"/>
          </p:cNvPicPr>
          <p:nvPr/>
        </p:nvPicPr>
        <p:blipFill>
          <a:blip r:embed="rId2"/>
          <a:stretch>
            <a:fillRect/>
          </a:stretch>
        </p:blipFill>
        <p:spPr>
          <a:xfrm>
            <a:off x="5683624" y="1658307"/>
            <a:ext cx="5850029" cy="3696108"/>
          </a:xfrm>
          <a:prstGeom prst="rect">
            <a:avLst/>
          </a:prstGeom>
        </p:spPr>
      </p:pic>
      <p:sp>
        <p:nvSpPr>
          <p:cNvPr id="5" name="テキスト ボックス 4">
            <a:extLst>
              <a:ext uri="{FF2B5EF4-FFF2-40B4-BE49-F238E27FC236}">
                <a16:creationId xmlns:a16="http://schemas.microsoft.com/office/drawing/2014/main" id="{FC157B0E-8E7B-9818-CA26-2008F2465FCE}"/>
              </a:ext>
            </a:extLst>
          </p:cNvPr>
          <p:cNvSpPr txBox="1"/>
          <p:nvPr/>
        </p:nvSpPr>
        <p:spPr>
          <a:xfrm>
            <a:off x="5201744" y="6308890"/>
            <a:ext cx="6955750" cy="369332"/>
          </a:xfrm>
          <a:prstGeom prst="rect">
            <a:avLst/>
          </a:prstGeom>
          <a:noFill/>
        </p:spPr>
        <p:txBody>
          <a:bodyPr wrap="none" rtlCol="0">
            <a:spAutoFit/>
          </a:bodyPr>
          <a:lstStyle/>
          <a:p>
            <a:r>
              <a:rPr lang="en-US" altLang="ja-JP" dirty="0">
                <a:solidFill>
                  <a:srgbClr val="FFFF00"/>
                </a:solidFill>
                <a:hlinkClick r:id="rId3">
                  <a:extLst>
                    <a:ext uri="{A12FA001-AC4F-418D-AE19-62706E023703}">
                      <ahyp:hlinkClr xmlns:ahyp="http://schemas.microsoft.com/office/drawing/2018/hyperlinkcolor" val="tx"/>
                    </a:ext>
                  </a:extLst>
                </a:hlinkClick>
              </a:rPr>
              <a:t>RP</a:t>
            </a:r>
            <a:r>
              <a:rPr lang="ja-JP" altLang="en-US" dirty="0">
                <a:solidFill>
                  <a:srgbClr val="FFFF00"/>
                </a:solidFill>
                <a:hlinkClick r:id="rId3">
                  <a:extLst>
                    <a:ext uri="{A12FA001-AC4F-418D-AE19-62706E023703}">
                      <ahyp:hlinkClr xmlns:ahyp="http://schemas.microsoft.com/office/drawing/2018/hyperlinkcolor" val="tx"/>
                    </a:ext>
                  </a:extLst>
                </a:hlinkClick>
              </a:rPr>
              <a:t>東プラ株式会社｜プラスチック成形にかかわる高度な技術力</a:t>
            </a:r>
            <a:endParaRPr kumimoji="1" lang="ja-JP" altLang="en-US" dirty="0">
              <a:solidFill>
                <a:srgbClr val="FFFF00"/>
              </a:solidFill>
            </a:endParaRPr>
          </a:p>
        </p:txBody>
      </p:sp>
    </p:spTree>
    <p:extLst>
      <p:ext uri="{BB962C8B-B14F-4D97-AF65-F5344CB8AC3E}">
        <p14:creationId xmlns:p14="http://schemas.microsoft.com/office/powerpoint/2010/main" val="1845954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213314-AAA6-2C12-4E4A-D45ABB2F79F1}"/>
              </a:ext>
            </a:extLst>
          </p:cNvPr>
          <p:cNvSpPr>
            <a:spLocks noGrp="1"/>
          </p:cNvSpPr>
          <p:nvPr>
            <p:ph type="title"/>
          </p:nvPr>
        </p:nvSpPr>
        <p:spPr>
          <a:xfrm>
            <a:off x="672353" y="287815"/>
            <a:ext cx="4693024" cy="1360898"/>
          </a:xfrm>
        </p:spPr>
        <p:txBody>
          <a:bodyPr/>
          <a:lstStyle/>
          <a:p>
            <a:r>
              <a:rPr kumimoji="1" lang="ja-JP" altLang="en-US" dirty="0">
                <a:latin typeface="BIZ UDP明朝 Medium" panose="02020500000000000000" pitchFamily="18" charset="-128"/>
                <a:ea typeface="BIZ UDP明朝 Medium" panose="02020500000000000000" pitchFamily="18" charset="-128"/>
              </a:rPr>
              <a:t>軽量化する技術</a:t>
            </a:r>
          </a:p>
        </p:txBody>
      </p:sp>
      <p:sp>
        <p:nvSpPr>
          <p:cNvPr id="3" name="コンテンツ プレースホルダー 2">
            <a:extLst>
              <a:ext uri="{FF2B5EF4-FFF2-40B4-BE49-F238E27FC236}">
                <a16:creationId xmlns:a16="http://schemas.microsoft.com/office/drawing/2014/main" id="{BE77EF28-6FB7-8909-1672-A0E607625E02}"/>
              </a:ext>
            </a:extLst>
          </p:cNvPr>
          <p:cNvSpPr>
            <a:spLocks noGrp="1"/>
          </p:cNvSpPr>
          <p:nvPr>
            <p:ph idx="1"/>
          </p:nvPr>
        </p:nvSpPr>
        <p:spPr>
          <a:xfrm>
            <a:off x="534330" y="1648713"/>
            <a:ext cx="5069543" cy="3567118"/>
          </a:xfrm>
        </p:spPr>
        <p:txBody>
          <a:bodyPr/>
          <a:lstStyle/>
          <a:p>
            <a:pPr marL="0" indent="0">
              <a:buNone/>
            </a:pPr>
            <a:r>
              <a:rPr kumimoji="1" lang="en-US" altLang="ja-JP" sz="2800" b="1" u="sng" dirty="0">
                <a:latin typeface="BIZ UDP明朝 Medium" panose="02020500000000000000" pitchFamily="18" charset="-128"/>
                <a:ea typeface="BIZ UDP明朝 Medium" panose="02020500000000000000" pitchFamily="18" charset="-128"/>
              </a:rPr>
              <a:t>TSF</a:t>
            </a:r>
            <a:r>
              <a:rPr kumimoji="1" lang="ja-JP" altLang="en-US" sz="2800" b="1" u="sng" dirty="0">
                <a:latin typeface="BIZ UDP明朝 Medium" panose="02020500000000000000" pitchFamily="18" charset="-128"/>
                <a:ea typeface="BIZ UDP明朝 Medium" panose="02020500000000000000" pitchFamily="18" charset="-128"/>
              </a:rPr>
              <a:t>形成</a:t>
            </a:r>
            <a:endParaRPr kumimoji="1" lang="en-US" altLang="ja-JP" sz="2800" b="1" u="sng" dirty="0">
              <a:latin typeface="BIZ UDP明朝 Medium" panose="02020500000000000000" pitchFamily="18" charset="-128"/>
              <a:ea typeface="BIZ UDP明朝 Medium" panose="02020500000000000000" pitchFamily="18" charset="-128"/>
            </a:endParaRPr>
          </a:p>
          <a:p>
            <a:pPr marL="0" indent="0">
              <a:buNone/>
            </a:pPr>
            <a:r>
              <a:rPr kumimoji="1" lang="ja-JP" altLang="en-US" sz="2400" dirty="0">
                <a:latin typeface="BIZ UDP明朝 Medium" panose="02020500000000000000" pitchFamily="18" charset="-128"/>
                <a:ea typeface="BIZ UDP明朝 Medium" panose="02020500000000000000" pitchFamily="18" charset="-128"/>
              </a:rPr>
              <a:t>・</a:t>
            </a:r>
            <a:r>
              <a:rPr kumimoji="1" lang="ja-JP" altLang="en-US" sz="2300" u="sng" dirty="0">
                <a:latin typeface="BIZ UDP明朝 Medium" panose="02020500000000000000" pitchFamily="18" charset="-128"/>
                <a:ea typeface="BIZ UDP明朝 Medium" panose="02020500000000000000" pitchFamily="18" charset="-128"/>
              </a:rPr>
              <a:t>中を空洞にする</a:t>
            </a:r>
            <a:r>
              <a:rPr kumimoji="1" lang="ja-JP" altLang="en-US" sz="2300" dirty="0">
                <a:latin typeface="BIZ UDP明朝 Medium" panose="02020500000000000000" pitchFamily="18" charset="-128"/>
                <a:ea typeface="BIZ UDP明朝 Medium" panose="02020500000000000000" pitchFamily="18" charset="-128"/>
              </a:rPr>
              <a:t>ことで軽量化を実現</a:t>
            </a:r>
            <a:endParaRPr kumimoji="1" lang="en-US" altLang="ja-JP" sz="2300" dirty="0">
              <a:latin typeface="BIZ UDP明朝 Medium" panose="02020500000000000000" pitchFamily="18" charset="-128"/>
              <a:ea typeface="BIZ UDP明朝 Medium" panose="02020500000000000000" pitchFamily="18" charset="-128"/>
            </a:endParaRPr>
          </a:p>
          <a:p>
            <a:pPr marL="0" indent="0">
              <a:buNone/>
            </a:pPr>
            <a:r>
              <a:rPr kumimoji="1" lang="ja-JP" altLang="en-US" sz="2300" dirty="0">
                <a:latin typeface="BIZ UDP明朝 Medium" panose="02020500000000000000" pitchFamily="18" charset="-128"/>
                <a:ea typeface="BIZ UDP明朝 Medium" panose="02020500000000000000" pitchFamily="18" charset="-128"/>
              </a:rPr>
              <a:t>・寸法精度の向上によって質量削減</a:t>
            </a:r>
            <a:endParaRPr kumimoji="1" lang="en-US" altLang="ja-JP" sz="2300" dirty="0">
              <a:latin typeface="BIZ UDP明朝 Medium" panose="02020500000000000000" pitchFamily="18" charset="-128"/>
              <a:ea typeface="BIZ UDP明朝 Medium" panose="02020500000000000000" pitchFamily="18" charset="-128"/>
            </a:endParaRPr>
          </a:p>
          <a:p>
            <a:pPr marL="0" indent="0">
              <a:buNone/>
            </a:pPr>
            <a:endParaRPr kumimoji="1" lang="en-US" altLang="ja-JP" sz="1800" dirty="0">
              <a:latin typeface="BIZ UDP明朝 Medium" panose="02020500000000000000" pitchFamily="18" charset="-128"/>
              <a:ea typeface="BIZ UDP明朝 Medium" panose="02020500000000000000" pitchFamily="18" charset="-128"/>
            </a:endParaRPr>
          </a:p>
          <a:p>
            <a:pPr marL="0" indent="0">
              <a:buNone/>
            </a:pPr>
            <a:r>
              <a:rPr kumimoji="1" lang="en-US" altLang="ja-JP" sz="1400" dirty="0">
                <a:latin typeface="BIZ UDP明朝 Medium" panose="02020500000000000000" pitchFamily="18" charset="-128"/>
                <a:ea typeface="BIZ UDP明朝 Medium" panose="02020500000000000000" pitchFamily="18" charset="-128"/>
              </a:rPr>
              <a:t>※</a:t>
            </a:r>
            <a:r>
              <a:rPr kumimoji="1" lang="ja-JP" altLang="en-US" sz="1400" dirty="0">
                <a:latin typeface="BIZ UDP明朝 Medium" panose="02020500000000000000" pitchFamily="18" charset="-128"/>
                <a:ea typeface="BIZ UDP明朝 Medium" panose="02020500000000000000" pitchFamily="18" charset="-128"/>
              </a:rPr>
              <a:t>資料１の用途例：ガソリンタンクは試作段階</a:t>
            </a:r>
            <a:endParaRPr kumimoji="1" lang="en-US" altLang="ja-JP" sz="1400" dirty="0">
              <a:latin typeface="BIZ UDP明朝 Medium" panose="02020500000000000000" pitchFamily="18" charset="-128"/>
              <a:ea typeface="BIZ UDP明朝 Medium" panose="02020500000000000000" pitchFamily="18" charset="-128"/>
            </a:endParaRPr>
          </a:p>
          <a:p>
            <a:pPr marL="0" indent="0">
              <a:buNone/>
            </a:pPr>
            <a:r>
              <a:rPr kumimoji="1" lang="en-US" altLang="ja-JP" sz="1400" dirty="0">
                <a:latin typeface="BIZ UDP明朝 Medium" panose="02020500000000000000" pitchFamily="18" charset="-128"/>
                <a:ea typeface="BIZ UDP明朝 Medium" panose="02020500000000000000" pitchFamily="18" charset="-128"/>
              </a:rPr>
              <a:t>※</a:t>
            </a:r>
            <a:r>
              <a:rPr kumimoji="1" lang="en-US" altLang="ja-JP" sz="1400" b="1" u="sng" dirty="0">
                <a:latin typeface="BIZ UDP明朝 Medium" panose="02020500000000000000" pitchFamily="18" charset="-128"/>
                <a:ea typeface="BIZ UDP明朝 Medium" panose="02020500000000000000" pitchFamily="18" charset="-128"/>
              </a:rPr>
              <a:t>TSF</a:t>
            </a:r>
            <a:r>
              <a:rPr kumimoji="1" lang="ja-JP" altLang="en-US" sz="1400" b="1" u="sng" dirty="0">
                <a:latin typeface="BIZ UDP明朝 Medium" panose="02020500000000000000" pitchFamily="18" charset="-128"/>
                <a:ea typeface="BIZ UDP明朝 Medium" panose="02020500000000000000" pitchFamily="18" charset="-128"/>
              </a:rPr>
              <a:t>形成 ： </a:t>
            </a:r>
            <a:r>
              <a:rPr kumimoji="1" lang="en-US" altLang="ja-JP" sz="1400" b="1" u="sng" dirty="0">
                <a:latin typeface="BIZ UDP明朝 Medium" panose="02020500000000000000" pitchFamily="18" charset="-128"/>
                <a:ea typeface="BIZ UDP明朝 Medium" panose="02020500000000000000" pitchFamily="18" charset="-128"/>
              </a:rPr>
              <a:t>2</a:t>
            </a:r>
            <a:r>
              <a:rPr kumimoji="1" lang="ja-JP" altLang="en-US" sz="1400" b="1" u="sng" dirty="0">
                <a:latin typeface="BIZ UDP明朝 Medium" panose="02020500000000000000" pitchFamily="18" charset="-128"/>
                <a:ea typeface="BIZ UDP明朝 Medium" panose="02020500000000000000" pitchFamily="18" charset="-128"/>
              </a:rPr>
              <a:t>枚のプラスチックシートを使用して二つの真空成形品を製作、それぞれの成型品が冷える前に熱溶着させ二重構造に仕上げる成形法</a:t>
            </a:r>
            <a:endParaRPr kumimoji="1" lang="en-US" altLang="ja-JP" sz="1400" dirty="0">
              <a:latin typeface="BIZ UDP明朝 Medium" panose="02020500000000000000" pitchFamily="18" charset="-128"/>
              <a:ea typeface="BIZ UDP明朝 Medium" panose="02020500000000000000" pitchFamily="18" charset="-128"/>
            </a:endParaRPr>
          </a:p>
        </p:txBody>
      </p:sp>
      <p:pic>
        <p:nvPicPr>
          <p:cNvPr id="5" name="図 4">
            <a:extLst>
              <a:ext uri="{FF2B5EF4-FFF2-40B4-BE49-F238E27FC236}">
                <a16:creationId xmlns:a16="http://schemas.microsoft.com/office/drawing/2014/main" id="{70752A94-B4B9-7145-8241-7A239CBD0FDC}"/>
              </a:ext>
            </a:extLst>
          </p:cNvPr>
          <p:cNvPicPr>
            <a:picLocks noChangeAspect="1"/>
          </p:cNvPicPr>
          <p:nvPr/>
        </p:nvPicPr>
        <p:blipFill>
          <a:blip r:embed="rId2"/>
          <a:stretch>
            <a:fillRect/>
          </a:stretch>
        </p:blipFill>
        <p:spPr>
          <a:xfrm>
            <a:off x="5603873" y="968263"/>
            <a:ext cx="3167671" cy="4213285"/>
          </a:xfrm>
          <a:prstGeom prst="rect">
            <a:avLst/>
          </a:prstGeom>
        </p:spPr>
      </p:pic>
      <p:pic>
        <p:nvPicPr>
          <p:cNvPr id="6" name="図 5">
            <a:extLst>
              <a:ext uri="{FF2B5EF4-FFF2-40B4-BE49-F238E27FC236}">
                <a16:creationId xmlns:a16="http://schemas.microsoft.com/office/drawing/2014/main" id="{D4E69E72-CADD-F653-8334-BE40D86E508D}"/>
              </a:ext>
            </a:extLst>
          </p:cNvPr>
          <p:cNvPicPr>
            <a:picLocks noChangeAspect="1"/>
          </p:cNvPicPr>
          <p:nvPr/>
        </p:nvPicPr>
        <p:blipFill>
          <a:blip r:embed="rId3"/>
          <a:stretch>
            <a:fillRect/>
          </a:stretch>
        </p:blipFill>
        <p:spPr>
          <a:xfrm>
            <a:off x="8880927" y="968264"/>
            <a:ext cx="3063293" cy="4213285"/>
          </a:xfrm>
          <a:prstGeom prst="rect">
            <a:avLst/>
          </a:prstGeom>
        </p:spPr>
      </p:pic>
      <p:sp>
        <p:nvSpPr>
          <p:cNvPr id="7" name="テキスト ボックス 6">
            <a:extLst>
              <a:ext uri="{FF2B5EF4-FFF2-40B4-BE49-F238E27FC236}">
                <a16:creationId xmlns:a16="http://schemas.microsoft.com/office/drawing/2014/main" id="{C865B365-5207-74EF-DDFA-5E8C2F37496C}"/>
              </a:ext>
            </a:extLst>
          </p:cNvPr>
          <p:cNvSpPr txBox="1"/>
          <p:nvPr/>
        </p:nvSpPr>
        <p:spPr>
          <a:xfrm>
            <a:off x="1138622" y="6285894"/>
            <a:ext cx="8055410" cy="369332"/>
          </a:xfrm>
          <a:prstGeom prst="rect">
            <a:avLst/>
          </a:prstGeom>
          <a:noFill/>
        </p:spPr>
        <p:txBody>
          <a:bodyPr wrap="none" rtlCol="0">
            <a:spAutoFit/>
          </a:bodyPr>
          <a:lstStyle/>
          <a:p>
            <a:r>
              <a:rPr lang="en-US" altLang="ja-JP" dirty="0">
                <a:solidFill>
                  <a:srgbClr val="FFFF00"/>
                </a:solidFill>
                <a:hlinkClick r:id="rId4">
                  <a:extLst>
                    <a:ext uri="{A12FA001-AC4F-418D-AE19-62706E023703}">
                      <ahyp:hlinkClr xmlns:ahyp="http://schemas.microsoft.com/office/drawing/2018/hyperlinkcolor" val="tx"/>
                    </a:ext>
                  </a:extLst>
                </a:hlinkClick>
              </a:rPr>
              <a:t>(</a:t>
            </a:r>
            <a:r>
              <a:rPr lang="ja-JP" altLang="en-US" dirty="0">
                <a:solidFill>
                  <a:srgbClr val="FFFF00"/>
                </a:solidFill>
                <a:hlinkClick r:id="rId4">
                  <a:extLst>
                    <a:ext uri="{A12FA001-AC4F-418D-AE19-62706E023703}">
                      <ahyp:hlinkClr xmlns:ahyp="http://schemas.microsoft.com/office/drawing/2018/hyperlinkcolor" val="tx"/>
                    </a:ext>
                  </a:extLst>
                </a:hlinkClick>
              </a:rPr>
              <a:t>参考・引用</a:t>
            </a:r>
            <a:r>
              <a:rPr lang="en-US" altLang="ja-JP" dirty="0">
                <a:solidFill>
                  <a:srgbClr val="FFFF00"/>
                </a:solidFill>
                <a:hlinkClick r:id="rId4">
                  <a:extLst>
                    <a:ext uri="{A12FA001-AC4F-418D-AE19-62706E023703}">
                      <ahyp:hlinkClr xmlns:ahyp="http://schemas.microsoft.com/office/drawing/2018/hyperlinkcolor" val="tx"/>
                    </a:ext>
                  </a:extLst>
                </a:hlinkClick>
              </a:rPr>
              <a:t>)RP</a:t>
            </a:r>
            <a:r>
              <a:rPr lang="ja-JP" altLang="en-US" dirty="0">
                <a:solidFill>
                  <a:srgbClr val="FFFF00"/>
                </a:solidFill>
                <a:hlinkClick r:id="rId4">
                  <a:extLst>
                    <a:ext uri="{A12FA001-AC4F-418D-AE19-62706E023703}">
                      <ahyp:hlinkClr xmlns:ahyp="http://schemas.microsoft.com/office/drawing/2018/hyperlinkcolor" val="tx"/>
                    </a:ext>
                  </a:extLst>
                </a:hlinkClick>
              </a:rPr>
              <a:t>東プラ株式会社｜プラスチック成形にかかわる高度な技術力</a:t>
            </a:r>
            <a:endParaRPr kumimoji="1" lang="ja-JP" altLang="en-US" dirty="0">
              <a:solidFill>
                <a:srgbClr val="FFFF00"/>
              </a:solidFill>
            </a:endParaRPr>
          </a:p>
        </p:txBody>
      </p:sp>
      <p:sp>
        <p:nvSpPr>
          <p:cNvPr id="4" name="テキスト ボックス 3">
            <a:extLst>
              <a:ext uri="{FF2B5EF4-FFF2-40B4-BE49-F238E27FC236}">
                <a16:creationId xmlns:a16="http://schemas.microsoft.com/office/drawing/2014/main" id="{ED488FFB-974E-4CCD-1643-31D03826D6B3}"/>
              </a:ext>
            </a:extLst>
          </p:cNvPr>
          <p:cNvSpPr txBox="1"/>
          <p:nvPr/>
        </p:nvSpPr>
        <p:spPr>
          <a:xfrm>
            <a:off x="5503400" y="660487"/>
            <a:ext cx="955964" cy="307777"/>
          </a:xfrm>
          <a:prstGeom prst="rect">
            <a:avLst/>
          </a:prstGeom>
          <a:noFill/>
        </p:spPr>
        <p:txBody>
          <a:bodyPr wrap="square" rtlCol="0">
            <a:spAutoFit/>
          </a:bodyPr>
          <a:lstStyle/>
          <a:p>
            <a:r>
              <a:rPr lang="ja-JP" altLang="en-US" sz="1400" dirty="0">
                <a:latin typeface="BIZ UDP明朝 Medium" panose="02020500000000000000" pitchFamily="18" charset="-128"/>
                <a:ea typeface="BIZ UDP明朝 Medium" panose="02020500000000000000" pitchFamily="18" charset="-128"/>
              </a:rPr>
              <a:t>資料</a:t>
            </a:r>
            <a:r>
              <a:rPr kumimoji="1" lang="en-US" altLang="ja-JP" sz="1400" dirty="0">
                <a:latin typeface="BIZ UDP明朝 Medium" panose="02020500000000000000" pitchFamily="18" charset="-128"/>
                <a:ea typeface="BIZ UDP明朝 Medium" panose="02020500000000000000" pitchFamily="18" charset="-128"/>
              </a:rPr>
              <a:t>1</a:t>
            </a:r>
            <a:endParaRPr kumimoji="1" lang="ja-JP" altLang="en-US" sz="1400" dirty="0">
              <a:latin typeface="BIZ UDP明朝 Medium" panose="02020500000000000000" pitchFamily="18" charset="-128"/>
              <a:ea typeface="BIZ UDP明朝 Medium" panose="02020500000000000000" pitchFamily="18" charset="-128"/>
            </a:endParaRPr>
          </a:p>
        </p:txBody>
      </p:sp>
      <p:sp>
        <p:nvSpPr>
          <p:cNvPr id="8" name="テキスト ボックス 7">
            <a:extLst>
              <a:ext uri="{FF2B5EF4-FFF2-40B4-BE49-F238E27FC236}">
                <a16:creationId xmlns:a16="http://schemas.microsoft.com/office/drawing/2014/main" id="{5E7EA5B9-E59D-B7A0-4BFC-C9E6E5EFA137}"/>
              </a:ext>
            </a:extLst>
          </p:cNvPr>
          <p:cNvSpPr txBox="1"/>
          <p:nvPr/>
        </p:nvSpPr>
        <p:spPr>
          <a:xfrm>
            <a:off x="8771544" y="660487"/>
            <a:ext cx="665567" cy="307777"/>
          </a:xfrm>
          <a:prstGeom prst="rect">
            <a:avLst/>
          </a:prstGeom>
          <a:noFill/>
        </p:spPr>
        <p:txBody>
          <a:bodyPr wrap="none" rtlCol="0">
            <a:spAutoFit/>
          </a:bodyPr>
          <a:lstStyle/>
          <a:p>
            <a:r>
              <a:rPr kumimoji="1" lang="ja-JP" altLang="en-US" sz="1400" dirty="0">
                <a:latin typeface="BIZ UDP明朝 Medium" panose="02020500000000000000" pitchFamily="18" charset="-128"/>
                <a:ea typeface="BIZ UDP明朝 Medium" panose="02020500000000000000" pitchFamily="18" charset="-128"/>
              </a:rPr>
              <a:t>資料</a:t>
            </a:r>
            <a:r>
              <a:rPr kumimoji="1" lang="en-US" altLang="ja-JP" sz="1400" dirty="0">
                <a:latin typeface="BIZ UDP明朝 Medium" panose="02020500000000000000" pitchFamily="18" charset="-128"/>
                <a:ea typeface="BIZ UDP明朝 Medium" panose="02020500000000000000" pitchFamily="18" charset="-128"/>
              </a:rPr>
              <a:t>2</a:t>
            </a:r>
            <a:endParaRPr kumimoji="1" lang="ja-JP" altLang="en-US" sz="1400" dirty="0">
              <a:latin typeface="BIZ UDP明朝 Medium" panose="02020500000000000000" pitchFamily="18" charset="-128"/>
              <a:ea typeface="BIZ UDP明朝 Medium" panose="02020500000000000000" pitchFamily="18" charset="-128"/>
            </a:endParaRPr>
          </a:p>
        </p:txBody>
      </p:sp>
    </p:spTree>
    <p:extLst>
      <p:ext uri="{BB962C8B-B14F-4D97-AF65-F5344CB8AC3E}">
        <p14:creationId xmlns:p14="http://schemas.microsoft.com/office/powerpoint/2010/main" val="490177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7D8BE-691C-9F59-E11B-9F1E29F3CE68}"/>
              </a:ext>
            </a:extLst>
          </p:cNvPr>
          <p:cNvSpPr>
            <a:spLocks noGrp="1"/>
          </p:cNvSpPr>
          <p:nvPr>
            <p:ph type="title"/>
          </p:nvPr>
        </p:nvSpPr>
        <p:spPr>
          <a:xfrm>
            <a:off x="970472" y="172527"/>
            <a:ext cx="3970017" cy="1104181"/>
          </a:xfrm>
        </p:spPr>
        <p:txBody>
          <a:bodyPr/>
          <a:lstStyle/>
          <a:p>
            <a:r>
              <a:rPr kumimoji="1" lang="ja-JP" altLang="en-US" dirty="0">
                <a:latin typeface="BIZ UDP明朝 Medium" panose="02020500000000000000" pitchFamily="18" charset="-128"/>
                <a:ea typeface="BIZ UDP明朝 Medium" panose="02020500000000000000" pitchFamily="18" charset="-128"/>
              </a:rPr>
              <a:t>観覧した所感 ①</a:t>
            </a:r>
          </a:p>
        </p:txBody>
      </p:sp>
      <p:sp>
        <p:nvSpPr>
          <p:cNvPr id="3" name="コンテンツ プレースホルダー 2">
            <a:extLst>
              <a:ext uri="{FF2B5EF4-FFF2-40B4-BE49-F238E27FC236}">
                <a16:creationId xmlns:a16="http://schemas.microsoft.com/office/drawing/2014/main" id="{AF48B00D-824F-A144-3A83-44325B5C4E75}"/>
              </a:ext>
            </a:extLst>
          </p:cNvPr>
          <p:cNvSpPr>
            <a:spLocks noGrp="1"/>
          </p:cNvSpPr>
          <p:nvPr>
            <p:ph idx="1"/>
          </p:nvPr>
        </p:nvSpPr>
        <p:spPr>
          <a:xfrm>
            <a:off x="694427" y="1276708"/>
            <a:ext cx="5945364" cy="4675517"/>
          </a:xfrm>
        </p:spPr>
        <p:txBody>
          <a:bodyPr/>
          <a:lstStyle/>
          <a:p>
            <a:pPr lvl="1"/>
            <a:r>
              <a:rPr kumimoji="1" lang="ja-JP" altLang="en-US" dirty="0">
                <a:latin typeface="BIZ UDP明朝 Medium" panose="02020500000000000000" pitchFamily="18" charset="-128"/>
                <a:ea typeface="BIZ UDP明朝 Medium" panose="02020500000000000000" pitchFamily="18" charset="-128"/>
              </a:rPr>
              <a:t>田守 大輔　</a:t>
            </a:r>
            <a:endParaRPr kumimoji="1" lang="en-US" altLang="ja-JP" dirty="0">
              <a:latin typeface="BIZ UDP明朝 Medium" panose="02020500000000000000" pitchFamily="18" charset="-128"/>
              <a:ea typeface="BIZ UDP明朝 Medium" panose="02020500000000000000" pitchFamily="18" charset="-128"/>
            </a:endParaRPr>
          </a:p>
          <a:p>
            <a:pPr lvl="1"/>
            <a:r>
              <a:rPr kumimoji="1" lang="ja-JP" altLang="en-US" sz="400" dirty="0">
                <a:latin typeface="BIZ UDP明朝 Medium" panose="02020500000000000000" pitchFamily="18" charset="-128"/>
                <a:ea typeface="BIZ UDP明朝 Medium" panose="02020500000000000000" pitchFamily="18" charset="-128"/>
              </a:rPr>
              <a:t>　</a:t>
            </a:r>
            <a:endParaRPr kumimoji="1" lang="en-US" altLang="ja-JP" sz="400" dirty="0">
              <a:latin typeface="BIZ UDP明朝 Medium" panose="02020500000000000000" pitchFamily="18" charset="-128"/>
              <a:ea typeface="BIZ UDP明朝 Medium" panose="02020500000000000000" pitchFamily="18" charset="-128"/>
            </a:endParaRPr>
          </a:p>
          <a:p>
            <a:pPr lvl="1"/>
            <a:r>
              <a:rPr kumimoji="1" lang="ja-JP" altLang="en-US" dirty="0">
                <a:latin typeface="BIZ UDP明朝 Medium" panose="02020500000000000000" pitchFamily="18" charset="-128"/>
                <a:ea typeface="BIZ UDP明朝 Medium" panose="02020500000000000000" pitchFamily="18" charset="-128"/>
              </a:rPr>
              <a:t>本フィールドワークでは、一般的には広まっていない自然由来の素材を活用したモノや試作段階の製品について知見を得ることができました。</a:t>
            </a:r>
            <a:endParaRPr kumimoji="1" lang="en-US" altLang="ja-JP" dirty="0">
              <a:latin typeface="BIZ UDP明朝 Medium" panose="02020500000000000000" pitchFamily="18" charset="-128"/>
              <a:ea typeface="BIZ UDP明朝 Medium" panose="02020500000000000000" pitchFamily="18" charset="-128"/>
            </a:endParaRPr>
          </a:p>
          <a:p>
            <a:pPr lvl="1"/>
            <a:r>
              <a:rPr kumimoji="1" lang="ja-JP" altLang="en-US" dirty="0">
                <a:latin typeface="BIZ UDP明朝 Medium" panose="02020500000000000000" pitchFamily="18" charset="-128"/>
                <a:ea typeface="BIZ UDP明朝 Medium" panose="02020500000000000000" pitchFamily="18" charset="-128"/>
              </a:rPr>
              <a:t>　近年、環境に配慮するため</a:t>
            </a:r>
            <a:r>
              <a:rPr kumimoji="1" lang="en-US" altLang="ja-JP" dirty="0">
                <a:latin typeface="BIZ UDP明朝 Medium" panose="02020500000000000000" pitchFamily="18" charset="-128"/>
                <a:ea typeface="BIZ UDP明朝 Medium" panose="02020500000000000000" pitchFamily="18" charset="-128"/>
              </a:rPr>
              <a:t>SDGs</a:t>
            </a:r>
            <a:r>
              <a:rPr kumimoji="1" lang="ja-JP" altLang="en-US" dirty="0">
                <a:latin typeface="BIZ UDP明朝 Medium" panose="02020500000000000000" pitchFamily="18" charset="-128"/>
                <a:ea typeface="BIZ UDP明朝 Medium" panose="02020500000000000000" pitchFamily="18" charset="-128"/>
              </a:rPr>
              <a:t>が掲げられ、紙ストローや</a:t>
            </a:r>
            <a:r>
              <a:rPr kumimoji="1" lang="en-US" altLang="ja-JP" dirty="0">
                <a:latin typeface="BIZ UDP明朝 Medium" panose="02020500000000000000" pitchFamily="18" charset="-128"/>
                <a:ea typeface="BIZ UDP明朝 Medium" panose="02020500000000000000" pitchFamily="18" charset="-128"/>
              </a:rPr>
              <a:t>LED</a:t>
            </a:r>
            <a:r>
              <a:rPr kumimoji="1" lang="ja-JP" altLang="en-US" dirty="0">
                <a:latin typeface="BIZ UDP明朝 Medium" panose="02020500000000000000" pitchFamily="18" charset="-128"/>
                <a:ea typeface="BIZ UDP明朝 Medium" panose="02020500000000000000" pitchFamily="18" charset="-128"/>
              </a:rPr>
              <a:t>照明は身近な商品として知られていて</a:t>
            </a:r>
          </a:p>
          <a:p>
            <a:pPr lvl="1"/>
            <a:r>
              <a:rPr kumimoji="1" lang="ja-JP" altLang="en-US" dirty="0">
                <a:latin typeface="BIZ UDP明朝 Medium" panose="02020500000000000000" pitchFamily="18" charset="-128"/>
                <a:ea typeface="BIZ UDP明朝 Medium" panose="02020500000000000000" pitchFamily="18" charset="-128"/>
              </a:rPr>
              <a:t>　</a:t>
            </a:r>
            <a:r>
              <a:rPr kumimoji="1" lang="ja-JP" altLang="en-US" b="1" u="sng" dirty="0">
                <a:latin typeface="BIZ UDP明朝 Medium" panose="02020500000000000000" pitchFamily="18" charset="-128"/>
                <a:ea typeface="BIZ UDP明朝 Medium" panose="02020500000000000000" pitchFamily="18" charset="-128"/>
              </a:rPr>
              <a:t>卵殻を活用したプラスチック製品</a:t>
            </a:r>
            <a:r>
              <a:rPr kumimoji="1" lang="ja-JP" altLang="en-US" dirty="0">
                <a:latin typeface="BIZ UDP明朝 Medium" panose="02020500000000000000" pitchFamily="18" charset="-128"/>
                <a:ea typeface="BIZ UDP明朝 Medium" panose="02020500000000000000" pitchFamily="18" charset="-128"/>
              </a:rPr>
              <a:t>での温暖化や環境保護に対する取り組みや、</a:t>
            </a:r>
            <a:r>
              <a:rPr kumimoji="1" lang="ja-JP" altLang="en-US" b="1" u="sng" dirty="0">
                <a:latin typeface="BIZ UDP明朝 Medium" panose="02020500000000000000" pitchFamily="18" charset="-128"/>
                <a:ea typeface="BIZ UDP明朝 Medium" panose="02020500000000000000" pitchFamily="18" charset="-128"/>
              </a:rPr>
              <a:t>タピオカのデンプンを使用した生分解性プラスチック</a:t>
            </a:r>
            <a:r>
              <a:rPr kumimoji="1" lang="ja-JP" altLang="en-US" dirty="0">
                <a:latin typeface="BIZ UDP明朝 Medium" panose="02020500000000000000" pitchFamily="18" charset="-128"/>
                <a:ea typeface="BIZ UDP明朝 Medium" panose="02020500000000000000" pitchFamily="18" charset="-128"/>
              </a:rPr>
              <a:t>は、海洋プラスチック問題に対しても有効である点は、個人的に非常に興味深い内容でした。</a:t>
            </a:r>
            <a:r>
              <a:rPr kumimoji="1" lang="en-US" altLang="ja-JP" dirty="0">
                <a:latin typeface="BIZ UDP明朝 Medium" panose="02020500000000000000" pitchFamily="18" charset="-128"/>
                <a:ea typeface="BIZ UDP明朝 Medium" panose="02020500000000000000" pitchFamily="18" charset="-128"/>
              </a:rPr>
              <a:t>SDGs</a:t>
            </a:r>
            <a:r>
              <a:rPr kumimoji="1" lang="ja-JP" altLang="en-US" dirty="0">
                <a:latin typeface="BIZ UDP明朝 Medium" panose="02020500000000000000" pitchFamily="18" charset="-128"/>
                <a:ea typeface="BIZ UDP明朝 Medium" panose="02020500000000000000" pitchFamily="18" charset="-128"/>
              </a:rPr>
              <a:t>リテラシーが身に付くと、環境保護と企業利益が同時に成立することに繋がると感じました</a:t>
            </a:r>
          </a:p>
        </p:txBody>
      </p:sp>
      <p:pic>
        <p:nvPicPr>
          <p:cNvPr id="4" name="図 3">
            <a:extLst>
              <a:ext uri="{FF2B5EF4-FFF2-40B4-BE49-F238E27FC236}">
                <a16:creationId xmlns:a16="http://schemas.microsoft.com/office/drawing/2014/main" id="{CF8430EE-8D63-E5C7-AE51-698E09849EBB}"/>
              </a:ext>
            </a:extLst>
          </p:cNvPr>
          <p:cNvPicPr>
            <a:picLocks noChangeAspect="1"/>
          </p:cNvPicPr>
          <p:nvPr/>
        </p:nvPicPr>
        <p:blipFill>
          <a:blip r:embed="rId2"/>
          <a:stretch>
            <a:fillRect/>
          </a:stretch>
        </p:blipFill>
        <p:spPr>
          <a:xfrm>
            <a:off x="7037454" y="862446"/>
            <a:ext cx="4184073" cy="3138055"/>
          </a:xfrm>
          <a:prstGeom prst="rect">
            <a:avLst/>
          </a:prstGeom>
          <a:ln>
            <a:noFill/>
          </a:ln>
          <a:effectLst>
            <a:outerShdw blurRad="292100" dist="139700" dir="2700000" algn="tl" rotWithShape="0">
              <a:srgbClr val="333333">
                <a:alpha val="65000"/>
              </a:srgbClr>
            </a:outerShdw>
          </a:effectLst>
        </p:spPr>
      </p:pic>
      <p:pic>
        <p:nvPicPr>
          <p:cNvPr id="5" name="図 4">
            <a:extLst>
              <a:ext uri="{FF2B5EF4-FFF2-40B4-BE49-F238E27FC236}">
                <a16:creationId xmlns:a16="http://schemas.microsoft.com/office/drawing/2014/main" id="{9FBE69E5-C446-0A84-AA1C-CD99B6A16590}"/>
              </a:ext>
            </a:extLst>
          </p:cNvPr>
          <p:cNvPicPr>
            <a:picLocks noChangeAspect="1"/>
          </p:cNvPicPr>
          <p:nvPr/>
        </p:nvPicPr>
        <p:blipFill>
          <a:blip r:embed="rId3"/>
          <a:stretch>
            <a:fillRect/>
          </a:stretch>
        </p:blipFill>
        <p:spPr>
          <a:xfrm>
            <a:off x="7037454" y="4166755"/>
            <a:ext cx="4184073" cy="1500495"/>
          </a:xfrm>
          <a:prstGeom prst="rect">
            <a:avLst/>
          </a:prstGeom>
        </p:spPr>
      </p:pic>
    </p:spTree>
    <p:extLst>
      <p:ext uri="{BB962C8B-B14F-4D97-AF65-F5344CB8AC3E}">
        <p14:creationId xmlns:p14="http://schemas.microsoft.com/office/powerpoint/2010/main" val="1436844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49D2-1FD3-CA2D-71AF-5164E4D98C4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41A28C2-2341-0E5D-8465-C4B52D532F69}"/>
              </a:ext>
            </a:extLst>
          </p:cNvPr>
          <p:cNvSpPr>
            <a:spLocks noGrp="1"/>
          </p:cNvSpPr>
          <p:nvPr>
            <p:ph type="title"/>
          </p:nvPr>
        </p:nvSpPr>
        <p:spPr>
          <a:xfrm>
            <a:off x="970472" y="172527"/>
            <a:ext cx="3970017" cy="1104181"/>
          </a:xfrm>
        </p:spPr>
        <p:txBody>
          <a:bodyPr/>
          <a:lstStyle/>
          <a:p>
            <a:r>
              <a:rPr kumimoji="1" lang="ja-JP" altLang="en-US" dirty="0">
                <a:latin typeface="BIZ UDP明朝 Medium" panose="02020500000000000000" pitchFamily="18" charset="-128"/>
                <a:ea typeface="BIZ UDP明朝 Medium" panose="02020500000000000000" pitchFamily="18" charset="-128"/>
              </a:rPr>
              <a:t>観覧した所感 ②</a:t>
            </a:r>
          </a:p>
        </p:txBody>
      </p:sp>
      <p:sp>
        <p:nvSpPr>
          <p:cNvPr id="3" name="コンテンツ プレースホルダー 2">
            <a:extLst>
              <a:ext uri="{FF2B5EF4-FFF2-40B4-BE49-F238E27FC236}">
                <a16:creationId xmlns:a16="http://schemas.microsoft.com/office/drawing/2014/main" id="{286D7FFA-2DEC-2158-C790-929C2A7A7550}"/>
              </a:ext>
            </a:extLst>
          </p:cNvPr>
          <p:cNvSpPr>
            <a:spLocks noGrp="1"/>
          </p:cNvSpPr>
          <p:nvPr>
            <p:ph idx="1"/>
          </p:nvPr>
        </p:nvSpPr>
        <p:spPr>
          <a:xfrm>
            <a:off x="694427" y="1276708"/>
            <a:ext cx="5945364" cy="4675517"/>
          </a:xfrm>
        </p:spPr>
        <p:txBody>
          <a:bodyPr/>
          <a:lstStyle/>
          <a:p>
            <a:pPr lvl="1"/>
            <a:r>
              <a:rPr kumimoji="1" lang="ja-JP" altLang="en-US" dirty="0">
                <a:latin typeface="BIZ UDP明朝 Medium" panose="02020500000000000000" pitchFamily="18" charset="-128"/>
                <a:ea typeface="BIZ UDP明朝 Medium" panose="02020500000000000000" pitchFamily="18" charset="-128"/>
              </a:rPr>
              <a:t>三木 勇人　</a:t>
            </a:r>
            <a:endParaRPr kumimoji="1" lang="en-US" altLang="ja-JP" dirty="0">
              <a:latin typeface="BIZ UDP明朝 Medium" panose="02020500000000000000" pitchFamily="18" charset="-128"/>
              <a:ea typeface="BIZ UDP明朝 Medium" panose="02020500000000000000" pitchFamily="18" charset="-128"/>
            </a:endParaRPr>
          </a:p>
          <a:p>
            <a:pPr lvl="1"/>
            <a:r>
              <a:rPr kumimoji="1" lang="ja-JP" altLang="en-US" sz="500" dirty="0">
                <a:latin typeface="BIZ UDP明朝 Medium" panose="02020500000000000000" pitchFamily="18" charset="-128"/>
                <a:ea typeface="BIZ UDP明朝 Medium" panose="02020500000000000000" pitchFamily="18" charset="-128"/>
              </a:rPr>
              <a:t>　</a:t>
            </a:r>
            <a:endParaRPr kumimoji="1" lang="en-US" altLang="ja-JP" sz="500" dirty="0">
              <a:latin typeface="BIZ UDP明朝 Medium" panose="02020500000000000000" pitchFamily="18" charset="-128"/>
              <a:ea typeface="BIZ UDP明朝 Medium" panose="02020500000000000000" pitchFamily="18" charset="-128"/>
            </a:endParaRPr>
          </a:p>
          <a:p>
            <a:pPr lvl="1"/>
            <a:r>
              <a:rPr kumimoji="1" lang="ja-JP" altLang="en-US" dirty="0">
                <a:latin typeface="BIZ UDP明朝 Medium" panose="02020500000000000000" pitchFamily="18" charset="-128"/>
                <a:ea typeface="BIZ UDP明朝 Medium" panose="02020500000000000000" pitchFamily="18" charset="-128"/>
              </a:rPr>
              <a:t>今回のフィールドワークで実際に企業が行っている</a:t>
            </a:r>
            <a:endParaRPr kumimoji="1" lang="en-US" altLang="ja-JP" dirty="0">
              <a:latin typeface="BIZ UDP明朝 Medium" panose="02020500000000000000" pitchFamily="18" charset="-128"/>
              <a:ea typeface="BIZ UDP明朝 Medium" panose="02020500000000000000" pitchFamily="18" charset="-128"/>
            </a:endParaRPr>
          </a:p>
          <a:p>
            <a:pPr lvl="1"/>
            <a:r>
              <a:rPr kumimoji="1" lang="ja-JP" altLang="en-US" dirty="0">
                <a:latin typeface="BIZ UDP明朝 Medium" panose="02020500000000000000" pitchFamily="18" charset="-128"/>
                <a:ea typeface="BIZ UDP明朝 Medium" panose="02020500000000000000" pitchFamily="18" charset="-128"/>
              </a:rPr>
              <a:t>製品開発や脱炭素社会に向けた活動を体感しました。</a:t>
            </a:r>
          </a:p>
          <a:p>
            <a:pPr lvl="1"/>
            <a:endParaRPr kumimoji="1" lang="en-US" altLang="ja-JP" sz="600" dirty="0">
              <a:latin typeface="BIZ UDP明朝 Medium" panose="02020500000000000000" pitchFamily="18" charset="-128"/>
              <a:ea typeface="BIZ UDP明朝 Medium" panose="02020500000000000000" pitchFamily="18" charset="-128"/>
            </a:endParaRPr>
          </a:p>
          <a:p>
            <a:pPr lvl="1"/>
            <a:r>
              <a:rPr kumimoji="1" lang="ja-JP" altLang="en-US" dirty="0">
                <a:latin typeface="BIZ UDP明朝 Medium" panose="02020500000000000000" pitchFamily="18" charset="-128"/>
                <a:ea typeface="BIZ UDP明朝 Medium" panose="02020500000000000000" pitchFamily="18" charset="-128"/>
              </a:rPr>
              <a:t>特に</a:t>
            </a:r>
            <a:r>
              <a:rPr kumimoji="1" lang="en-US" altLang="ja-JP" dirty="0">
                <a:latin typeface="BIZ UDP明朝 Medium" panose="02020500000000000000" pitchFamily="18" charset="-128"/>
                <a:ea typeface="BIZ UDP明朝 Medium" panose="02020500000000000000" pitchFamily="18" charset="-128"/>
              </a:rPr>
              <a:t>Roboto</a:t>
            </a:r>
            <a:r>
              <a:rPr kumimoji="1" lang="ja-JP" altLang="en-US" dirty="0">
                <a:latin typeface="BIZ UDP明朝 Medium" panose="02020500000000000000" pitchFamily="18" charset="-128"/>
                <a:ea typeface="BIZ UDP明朝 Medium" panose="02020500000000000000" pitchFamily="18" charset="-128"/>
              </a:rPr>
              <a:t>などの機械製品の開発・製造に</a:t>
            </a:r>
            <a:r>
              <a:rPr kumimoji="1" lang="en-US" altLang="ja-JP" dirty="0">
                <a:latin typeface="BIZ UDP明朝 Medium" panose="02020500000000000000" pitchFamily="18" charset="-128"/>
                <a:ea typeface="BIZ UDP明朝 Medium" panose="02020500000000000000" pitchFamily="18" charset="-128"/>
              </a:rPr>
              <a:t>AI</a:t>
            </a:r>
            <a:r>
              <a:rPr kumimoji="1" lang="ja-JP" altLang="en-US" dirty="0">
                <a:latin typeface="BIZ UDP明朝 Medium" panose="02020500000000000000" pitchFamily="18" charset="-128"/>
                <a:ea typeface="BIZ UDP明朝 Medium" panose="02020500000000000000" pitchFamily="18" charset="-128"/>
              </a:rPr>
              <a:t>を活用し、素材 </a:t>
            </a:r>
            <a:r>
              <a:rPr kumimoji="1" lang="en-US" altLang="ja-JP" dirty="0">
                <a:latin typeface="BIZ UDP明朝 Medium" panose="02020500000000000000" pitchFamily="18" charset="-128"/>
                <a:ea typeface="BIZ UDP明朝 Medium" panose="02020500000000000000" pitchFamily="18" charset="-128"/>
              </a:rPr>
              <a:t>+ AI</a:t>
            </a:r>
            <a:r>
              <a:rPr kumimoji="1" lang="ja-JP" altLang="en-US" dirty="0">
                <a:latin typeface="BIZ UDP明朝 Medium" panose="02020500000000000000" pitchFamily="18" charset="-128"/>
                <a:ea typeface="BIZ UDP明朝 Medium" panose="02020500000000000000" pitchFamily="18" charset="-128"/>
              </a:rPr>
              <a:t>技術という組み合わせで製品化とマーケティングを同時に見ていることがわかりました。</a:t>
            </a:r>
            <a:endParaRPr kumimoji="1" lang="en-US" altLang="ja-JP" dirty="0">
              <a:latin typeface="BIZ UDP明朝 Medium" panose="02020500000000000000" pitchFamily="18" charset="-128"/>
              <a:ea typeface="BIZ UDP明朝 Medium" panose="02020500000000000000" pitchFamily="18" charset="-128"/>
            </a:endParaRPr>
          </a:p>
          <a:p>
            <a:pPr lvl="1"/>
            <a:endParaRPr kumimoji="1" lang="ja-JP" altLang="en-US" sz="600" dirty="0">
              <a:latin typeface="BIZ UDP明朝 Medium" panose="02020500000000000000" pitchFamily="18" charset="-128"/>
              <a:ea typeface="BIZ UDP明朝 Medium" panose="02020500000000000000" pitchFamily="18" charset="-128"/>
            </a:endParaRPr>
          </a:p>
          <a:p>
            <a:pPr lvl="1"/>
            <a:r>
              <a:rPr kumimoji="1" lang="ja-JP" altLang="en-US" dirty="0">
                <a:latin typeface="BIZ UDP明朝 Medium" panose="02020500000000000000" pitchFamily="18" charset="-128"/>
                <a:ea typeface="BIZ UDP明朝 Medium" panose="02020500000000000000" pitchFamily="18" charset="-128"/>
              </a:rPr>
              <a:t>普段日常生活で利用している商品に使われている素材が、非常に専門的で高度な方法で開発されていて、構造や商品構成知識が完全に理解できなくても、</a:t>
            </a:r>
            <a:r>
              <a:rPr kumimoji="1" lang="en-US" altLang="ja-JP" dirty="0">
                <a:latin typeface="BIZ UDP明朝 Medium" panose="02020500000000000000" pitchFamily="18" charset="-128"/>
                <a:ea typeface="BIZ UDP明朝 Medium" panose="02020500000000000000" pitchFamily="18" charset="-128"/>
              </a:rPr>
              <a:t>SDGs</a:t>
            </a:r>
            <a:r>
              <a:rPr kumimoji="1" lang="ja-JP" altLang="en-US" dirty="0">
                <a:latin typeface="BIZ UDP明朝 Medium" panose="02020500000000000000" pitchFamily="18" charset="-128"/>
                <a:ea typeface="BIZ UDP明朝 Medium" panose="02020500000000000000" pitchFamily="18" charset="-128"/>
              </a:rPr>
              <a:t>の実現に向けて企業が取り組んでいることが実感できる時間でした。</a:t>
            </a:r>
          </a:p>
        </p:txBody>
      </p:sp>
      <p:pic>
        <p:nvPicPr>
          <p:cNvPr id="7" name="図 6">
            <a:extLst>
              <a:ext uri="{FF2B5EF4-FFF2-40B4-BE49-F238E27FC236}">
                <a16:creationId xmlns:a16="http://schemas.microsoft.com/office/drawing/2014/main" id="{6C457ACD-63A4-0598-159A-2F604185269F}"/>
              </a:ext>
            </a:extLst>
          </p:cNvPr>
          <p:cNvPicPr>
            <a:picLocks noChangeAspect="1"/>
          </p:cNvPicPr>
          <p:nvPr/>
        </p:nvPicPr>
        <p:blipFill>
          <a:blip r:embed="rId2"/>
          <a:stretch>
            <a:fillRect/>
          </a:stretch>
        </p:blipFill>
        <p:spPr>
          <a:xfrm>
            <a:off x="6779359" y="724617"/>
            <a:ext cx="1795680" cy="2399468"/>
          </a:xfrm>
          <a:prstGeom prst="rect">
            <a:avLst/>
          </a:prstGeom>
        </p:spPr>
      </p:pic>
      <p:pic>
        <p:nvPicPr>
          <p:cNvPr id="9" name="図 8">
            <a:extLst>
              <a:ext uri="{FF2B5EF4-FFF2-40B4-BE49-F238E27FC236}">
                <a16:creationId xmlns:a16="http://schemas.microsoft.com/office/drawing/2014/main" id="{34B5C456-D1F5-CA2E-85E2-CC4744FEE5B0}"/>
              </a:ext>
            </a:extLst>
          </p:cNvPr>
          <p:cNvPicPr>
            <a:picLocks noChangeAspect="1"/>
          </p:cNvPicPr>
          <p:nvPr/>
        </p:nvPicPr>
        <p:blipFill>
          <a:blip r:embed="rId3"/>
          <a:stretch>
            <a:fillRect/>
          </a:stretch>
        </p:blipFill>
        <p:spPr>
          <a:xfrm>
            <a:off x="8252701" y="1924351"/>
            <a:ext cx="2981839" cy="4009621"/>
          </a:xfrm>
          <a:prstGeom prst="rect">
            <a:avLst/>
          </a:prstGeom>
        </p:spPr>
      </p:pic>
    </p:spTree>
    <p:extLst>
      <p:ext uri="{BB962C8B-B14F-4D97-AF65-F5344CB8AC3E}">
        <p14:creationId xmlns:p14="http://schemas.microsoft.com/office/powerpoint/2010/main" val="1707020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5EB9-4892-BE5C-1C5F-C681DEA702C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01E1A4B-E89F-7016-58E2-E7B8E6B4E1F4}"/>
              </a:ext>
            </a:extLst>
          </p:cNvPr>
          <p:cNvSpPr>
            <a:spLocks noGrp="1"/>
          </p:cNvSpPr>
          <p:nvPr>
            <p:ph type="title"/>
          </p:nvPr>
        </p:nvSpPr>
        <p:spPr>
          <a:xfrm>
            <a:off x="970472" y="172527"/>
            <a:ext cx="3970017" cy="1104181"/>
          </a:xfrm>
        </p:spPr>
        <p:txBody>
          <a:bodyPr/>
          <a:lstStyle/>
          <a:p>
            <a:r>
              <a:rPr kumimoji="1" lang="ja-JP" altLang="en-US" dirty="0">
                <a:latin typeface="BIZ UDP明朝 Medium" panose="02020500000000000000" pitchFamily="18" charset="-128"/>
                <a:ea typeface="BIZ UDP明朝 Medium" panose="02020500000000000000" pitchFamily="18" charset="-128"/>
              </a:rPr>
              <a:t>観覧した所感 ③</a:t>
            </a:r>
          </a:p>
        </p:txBody>
      </p:sp>
      <p:sp>
        <p:nvSpPr>
          <p:cNvPr id="3" name="コンテンツ プレースホルダー 2">
            <a:extLst>
              <a:ext uri="{FF2B5EF4-FFF2-40B4-BE49-F238E27FC236}">
                <a16:creationId xmlns:a16="http://schemas.microsoft.com/office/drawing/2014/main" id="{D21764BE-4AF5-1B79-5942-D0DDD4016201}"/>
              </a:ext>
            </a:extLst>
          </p:cNvPr>
          <p:cNvSpPr>
            <a:spLocks noGrp="1"/>
          </p:cNvSpPr>
          <p:nvPr>
            <p:ph idx="1"/>
          </p:nvPr>
        </p:nvSpPr>
        <p:spPr>
          <a:xfrm>
            <a:off x="694427" y="1276708"/>
            <a:ext cx="5945364" cy="4675517"/>
          </a:xfrm>
        </p:spPr>
        <p:txBody>
          <a:bodyPr/>
          <a:lstStyle/>
          <a:p>
            <a:pPr lvl="1"/>
            <a:r>
              <a:rPr kumimoji="1" lang="ja-JP" altLang="en-US" dirty="0">
                <a:latin typeface="BIZ UDP明朝 Medium" panose="02020500000000000000" pitchFamily="18" charset="-128"/>
                <a:ea typeface="BIZ UDP明朝 Medium" panose="02020500000000000000" pitchFamily="18" charset="-128"/>
              </a:rPr>
              <a:t>平田 実　　</a:t>
            </a:r>
            <a:endParaRPr kumimoji="1" lang="en-US" altLang="ja-JP" dirty="0">
              <a:latin typeface="BIZ UDP明朝 Medium" panose="02020500000000000000" pitchFamily="18" charset="-128"/>
              <a:ea typeface="BIZ UDP明朝 Medium" panose="02020500000000000000" pitchFamily="18" charset="-128"/>
            </a:endParaRPr>
          </a:p>
          <a:p>
            <a:pPr lvl="1"/>
            <a:endParaRPr kumimoji="1" lang="en-US" altLang="ja-JP" sz="600" dirty="0">
              <a:latin typeface="BIZ UDP明朝 Medium" panose="02020500000000000000" pitchFamily="18" charset="-128"/>
              <a:ea typeface="BIZ UDP明朝 Medium" panose="02020500000000000000" pitchFamily="18" charset="-128"/>
            </a:endParaRPr>
          </a:p>
          <a:p>
            <a:pPr lvl="1"/>
            <a:r>
              <a:rPr kumimoji="1" lang="ja-JP" altLang="en-US" dirty="0">
                <a:latin typeface="BIZ UDP明朝 Medium" panose="02020500000000000000" pitchFamily="18" charset="-128"/>
                <a:ea typeface="BIZ UDP明朝 Medium" panose="02020500000000000000" pitchFamily="18" charset="-128"/>
              </a:rPr>
              <a:t>私は、日立ブースで展示されていた、業務のノウハウや</a:t>
            </a:r>
            <a:r>
              <a:rPr kumimoji="1" lang="en-US" altLang="ja-JP" dirty="0">
                <a:latin typeface="BIZ UDP明朝 Medium" panose="02020500000000000000" pitchFamily="18" charset="-128"/>
                <a:ea typeface="BIZ UDP明朝 Medium" panose="02020500000000000000" pitchFamily="18" charset="-128"/>
              </a:rPr>
              <a:t>PFAS</a:t>
            </a:r>
            <a:r>
              <a:rPr kumimoji="1" lang="ja-JP" altLang="en-US" dirty="0">
                <a:latin typeface="BIZ UDP明朝 Medium" panose="02020500000000000000" pitchFamily="18" charset="-128"/>
                <a:ea typeface="BIZ UDP明朝 Medium" panose="02020500000000000000" pitchFamily="18" charset="-128"/>
              </a:rPr>
              <a:t>素材の専門知識を</a:t>
            </a:r>
            <a:r>
              <a:rPr kumimoji="1" lang="en-US" altLang="ja-JP" dirty="0">
                <a:latin typeface="BIZ UDP明朝 Medium" panose="02020500000000000000" pitchFamily="18" charset="-128"/>
                <a:ea typeface="BIZ UDP明朝 Medium" panose="02020500000000000000" pitchFamily="18" charset="-128"/>
              </a:rPr>
              <a:t>AI</a:t>
            </a:r>
            <a:r>
              <a:rPr kumimoji="1" lang="ja-JP" altLang="en-US" dirty="0">
                <a:latin typeface="BIZ UDP明朝 Medium" panose="02020500000000000000" pitchFamily="18" charset="-128"/>
                <a:ea typeface="BIZ UDP明朝 Medium" panose="02020500000000000000" pitchFamily="18" charset="-128"/>
              </a:rPr>
              <a:t>に学習させ、最適な素材選択や素材の強度増加を効率よく行えるという技術に関心を持ちました</a:t>
            </a:r>
            <a:endParaRPr kumimoji="1" lang="en-US" altLang="ja-JP" dirty="0">
              <a:latin typeface="BIZ UDP明朝 Medium" panose="02020500000000000000" pitchFamily="18" charset="-128"/>
              <a:ea typeface="BIZ UDP明朝 Medium" panose="02020500000000000000" pitchFamily="18" charset="-128"/>
            </a:endParaRPr>
          </a:p>
          <a:p>
            <a:pPr lvl="1"/>
            <a:endParaRPr kumimoji="1" lang="en-US" altLang="ja-JP" dirty="0">
              <a:latin typeface="BIZ UDP明朝 Medium" panose="02020500000000000000" pitchFamily="18" charset="-128"/>
              <a:ea typeface="BIZ UDP明朝 Medium" panose="02020500000000000000" pitchFamily="18" charset="-128"/>
            </a:endParaRPr>
          </a:p>
          <a:p>
            <a:pPr lvl="1"/>
            <a:r>
              <a:rPr kumimoji="1" lang="en-US" altLang="ja-JP" dirty="0">
                <a:latin typeface="BIZ UDP明朝 Medium" panose="02020500000000000000" pitchFamily="18" charset="-128"/>
                <a:ea typeface="BIZ UDP明朝 Medium" panose="02020500000000000000" pitchFamily="18" charset="-128"/>
              </a:rPr>
              <a:t>PFAS</a:t>
            </a:r>
            <a:r>
              <a:rPr kumimoji="1" lang="ja-JP" altLang="en-US" dirty="0">
                <a:latin typeface="BIZ UDP明朝 Medium" panose="02020500000000000000" pitchFamily="18" charset="-128"/>
                <a:ea typeface="BIZ UDP明朝 Medium" panose="02020500000000000000" pitchFamily="18" charset="-128"/>
              </a:rPr>
              <a:t>素材とは水や油を弾くレインコートなどに使われている物であり、調合に専門知識と時間を要します。それを</a:t>
            </a:r>
            <a:r>
              <a:rPr kumimoji="1" lang="en-US" altLang="ja-JP" dirty="0">
                <a:latin typeface="BIZ UDP明朝 Medium" panose="02020500000000000000" pitchFamily="18" charset="-128"/>
                <a:ea typeface="BIZ UDP明朝 Medium" panose="02020500000000000000" pitchFamily="18" charset="-128"/>
              </a:rPr>
              <a:t>AI</a:t>
            </a:r>
            <a:r>
              <a:rPr kumimoji="1" lang="ja-JP" altLang="en-US" dirty="0">
                <a:latin typeface="BIZ UDP明朝 Medium" panose="02020500000000000000" pitchFamily="18" charset="-128"/>
                <a:ea typeface="BIZ UDP明朝 Medium" panose="02020500000000000000" pitchFamily="18" charset="-128"/>
              </a:rPr>
              <a:t>によって効率化する事が出来れば専門家を雇うコスト、使用素材の検討する時間削減が実現出来そうだと感じました</a:t>
            </a:r>
          </a:p>
        </p:txBody>
      </p:sp>
      <p:pic>
        <p:nvPicPr>
          <p:cNvPr id="6" name="図 5">
            <a:extLst>
              <a:ext uri="{FF2B5EF4-FFF2-40B4-BE49-F238E27FC236}">
                <a16:creationId xmlns:a16="http://schemas.microsoft.com/office/drawing/2014/main" id="{E603FA28-FDDF-2FB4-CA89-072B5E92CEF4}"/>
              </a:ext>
            </a:extLst>
          </p:cNvPr>
          <p:cNvPicPr>
            <a:picLocks noChangeAspect="1"/>
          </p:cNvPicPr>
          <p:nvPr/>
        </p:nvPicPr>
        <p:blipFill>
          <a:blip r:embed="rId2"/>
          <a:stretch>
            <a:fillRect/>
          </a:stretch>
        </p:blipFill>
        <p:spPr>
          <a:xfrm>
            <a:off x="6851177" y="1860134"/>
            <a:ext cx="4336230" cy="3004994"/>
          </a:xfrm>
          <a:prstGeom prst="rect">
            <a:avLst/>
          </a:prstGeom>
        </p:spPr>
      </p:pic>
    </p:spTree>
    <p:extLst>
      <p:ext uri="{BB962C8B-B14F-4D97-AF65-F5344CB8AC3E}">
        <p14:creationId xmlns:p14="http://schemas.microsoft.com/office/powerpoint/2010/main" val="135647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4C729-014D-94F9-75BF-CA33CFE4726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0135DB3-50CA-CDF8-39CF-0803370F95B7}"/>
              </a:ext>
            </a:extLst>
          </p:cNvPr>
          <p:cNvSpPr>
            <a:spLocks noGrp="1"/>
          </p:cNvSpPr>
          <p:nvPr>
            <p:ph type="title"/>
          </p:nvPr>
        </p:nvSpPr>
        <p:spPr>
          <a:xfrm>
            <a:off x="970472" y="172527"/>
            <a:ext cx="3970017" cy="1104181"/>
          </a:xfrm>
        </p:spPr>
        <p:txBody>
          <a:bodyPr/>
          <a:lstStyle/>
          <a:p>
            <a:r>
              <a:rPr kumimoji="1" lang="ja-JP" altLang="en-US" dirty="0">
                <a:latin typeface="BIZ UDP明朝 Medium" panose="02020500000000000000" pitchFamily="18" charset="-128"/>
                <a:ea typeface="BIZ UDP明朝 Medium" panose="02020500000000000000" pitchFamily="18" charset="-128"/>
              </a:rPr>
              <a:t>観覧した所感 ④</a:t>
            </a:r>
          </a:p>
        </p:txBody>
      </p:sp>
      <p:sp>
        <p:nvSpPr>
          <p:cNvPr id="3" name="コンテンツ プレースホルダー 2">
            <a:extLst>
              <a:ext uri="{FF2B5EF4-FFF2-40B4-BE49-F238E27FC236}">
                <a16:creationId xmlns:a16="http://schemas.microsoft.com/office/drawing/2014/main" id="{C643D0E0-78B4-444D-D8A0-14D3525DBD4E}"/>
              </a:ext>
            </a:extLst>
          </p:cNvPr>
          <p:cNvSpPr>
            <a:spLocks noGrp="1"/>
          </p:cNvSpPr>
          <p:nvPr>
            <p:ph idx="1"/>
          </p:nvPr>
        </p:nvSpPr>
        <p:spPr>
          <a:xfrm>
            <a:off x="694427" y="1276708"/>
            <a:ext cx="5945364" cy="4768188"/>
          </a:xfrm>
        </p:spPr>
        <p:txBody>
          <a:bodyPr/>
          <a:lstStyle/>
          <a:p>
            <a:pPr lvl="1"/>
            <a:r>
              <a:rPr kumimoji="1" lang="ja-JP" altLang="en-US" dirty="0">
                <a:latin typeface="BIZ UDP明朝 Medium" panose="02020500000000000000" pitchFamily="18" charset="-128"/>
                <a:ea typeface="BIZ UDP明朝 Medium" panose="02020500000000000000" pitchFamily="18" charset="-128"/>
              </a:rPr>
              <a:t>船橋 七美　　</a:t>
            </a:r>
            <a:endParaRPr kumimoji="1" lang="en-US" altLang="ja-JP" dirty="0">
              <a:latin typeface="BIZ UDP明朝 Medium" panose="02020500000000000000" pitchFamily="18" charset="-128"/>
              <a:ea typeface="BIZ UDP明朝 Medium" panose="02020500000000000000" pitchFamily="18" charset="-128"/>
            </a:endParaRPr>
          </a:p>
          <a:p>
            <a:pPr lvl="1"/>
            <a:endParaRPr kumimoji="1" lang="en-US" altLang="ja-JP" sz="800" dirty="0">
              <a:latin typeface="BIZ UDP明朝 Medium" panose="02020500000000000000" pitchFamily="18" charset="-128"/>
              <a:ea typeface="BIZ UDP明朝 Medium" panose="02020500000000000000" pitchFamily="18" charset="-128"/>
            </a:endParaRPr>
          </a:p>
          <a:p>
            <a:pPr lvl="1"/>
            <a:r>
              <a:rPr kumimoji="1" lang="ja-JP" altLang="en-US" dirty="0">
                <a:latin typeface="BIZ UDP明朝 Medium" panose="02020500000000000000" pitchFamily="18" charset="-128"/>
                <a:ea typeface="BIZ UDP明朝 Medium" panose="02020500000000000000" pitchFamily="18" charset="-128"/>
              </a:rPr>
              <a:t>数多くの企業が出展する中で、特に印象に残ったのが株式会社吉田印刷所でした。展示ブースには「脱プラスチック包材の最前線　フィルムに代わる紙の新包材」と掲げられ、「グラスパックシリーズ」という</a:t>
            </a:r>
            <a:r>
              <a:rPr kumimoji="1" lang="en-US" altLang="ja-JP" dirty="0">
                <a:latin typeface="BIZ UDP明朝 Medium" panose="02020500000000000000" pitchFamily="18" charset="-128"/>
                <a:ea typeface="BIZ UDP明朝 Medium" panose="02020500000000000000" pitchFamily="18" charset="-128"/>
              </a:rPr>
              <a:t>PP</a:t>
            </a:r>
            <a:r>
              <a:rPr kumimoji="1" lang="ja-JP" altLang="en-US" dirty="0">
                <a:latin typeface="BIZ UDP明朝 Medium" panose="02020500000000000000" pitchFamily="18" charset="-128"/>
                <a:ea typeface="BIZ UDP明朝 Medium" panose="02020500000000000000" pitchFamily="18" charset="-128"/>
              </a:rPr>
              <a:t>袋など、プラスチック由来の包材から代替できる包装材が紹介されていました。</a:t>
            </a:r>
            <a:endParaRPr kumimoji="1" lang="en-US" altLang="ja-JP" dirty="0">
              <a:latin typeface="BIZ UDP明朝 Medium" panose="02020500000000000000" pitchFamily="18" charset="-128"/>
              <a:ea typeface="BIZ UDP明朝 Medium" panose="02020500000000000000" pitchFamily="18" charset="-128"/>
            </a:endParaRPr>
          </a:p>
          <a:p>
            <a:pPr lvl="1"/>
            <a:r>
              <a:rPr kumimoji="1" lang="ja-JP" altLang="en-US" dirty="0">
                <a:latin typeface="BIZ UDP明朝 Medium" panose="02020500000000000000" pitchFamily="18" charset="-128"/>
                <a:ea typeface="BIZ UDP明朝 Medium" panose="02020500000000000000" pitchFamily="18" charset="-128"/>
              </a:rPr>
              <a:t>同社の長年の加工技術と紙製品のノウハウを活かした開発には、環境問題への真剣な取り組みと高い専門性が表れていました。この展示会を通じて私は、素材の転換に加えて、それを支える技術や工夫の積み重ねこそが、環境と共生する社会において重要な役割を果たすことを直接確認し、実感することができました。</a:t>
            </a:r>
            <a:endParaRPr kumimoji="1" lang="en-US" altLang="ja-JP" dirty="0">
              <a:latin typeface="BIZ UDP明朝 Medium" panose="02020500000000000000" pitchFamily="18" charset="-128"/>
              <a:ea typeface="BIZ UDP明朝 Medium" panose="02020500000000000000" pitchFamily="18" charset="-128"/>
            </a:endParaRPr>
          </a:p>
        </p:txBody>
      </p:sp>
      <p:pic>
        <p:nvPicPr>
          <p:cNvPr id="5" name="図 4">
            <a:extLst>
              <a:ext uri="{FF2B5EF4-FFF2-40B4-BE49-F238E27FC236}">
                <a16:creationId xmlns:a16="http://schemas.microsoft.com/office/drawing/2014/main" id="{B93CACAE-A551-76D6-0B12-2525ED0B70FA}"/>
              </a:ext>
            </a:extLst>
          </p:cNvPr>
          <p:cNvPicPr>
            <a:picLocks noChangeAspect="1"/>
          </p:cNvPicPr>
          <p:nvPr/>
        </p:nvPicPr>
        <p:blipFill>
          <a:blip r:embed="rId2"/>
          <a:stretch>
            <a:fillRect/>
          </a:stretch>
        </p:blipFill>
        <p:spPr>
          <a:xfrm>
            <a:off x="6639791" y="1991673"/>
            <a:ext cx="4888974" cy="2416063"/>
          </a:xfrm>
          <a:prstGeom prst="rect">
            <a:avLst/>
          </a:prstGeom>
        </p:spPr>
      </p:pic>
      <p:sp>
        <p:nvSpPr>
          <p:cNvPr id="8" name="テキスト ボックス 7">
            <a:extLst>
              <a:ext uri="{FF2B5EF4-FFF2-40B4-BE49-F238E27FC236}">
                <a16:creationId xmlns:a16="http://schemas.microsoft.com/office/drawing/2014/main" id="{01DCC858-BEE2-628D-4370-46E621AC69EC}"/>
              </a:ext>
            </a:extLst>
          </p:cNvPr>
          <p:cNvSpPr txBox="1"/>
          <p:nvPr/>
        </p:nvSpPr>
        <p:spPr>
          <a:xfrm>
            <a:off x="6639791" y="4645647"/>
            <a:ext cx="5225818" cy="954107"/>
          </a:xfrm>
          <a:prstGeom prst="rect">
            <a:avLst/>
          </a:prstGeom>
          <a:noFill/>
        </p:spPr>
        <p:txBody>
          <a:bodyPr wrap="square">
            <a:spAutoFit/>
          </a:bodyPr>
          <a:lstStyle/>
          <a:p>
            <a:r>
              <a:rPr lang="en-US" altLang="ja-JP" sz="1400" b="0" i="0" dirty="0">
                <a:solidFill>
                  <a:srgbClr val="FFFF00"/>
                </a:solidFill>
                <a:effectLst/>
                <a:latin typeface="Arial" panose="020B0604020202020204" pitchFamily="34" charset="0"/>
              </a:rPr>
              <a:t>※ OPP</a:t>
            </a:r>
            <a:r>
              <a:rPr lang="ja-JP" altLang="en-US" sz="1400" b="0" i="0" dirty="0">
                <a:solidFill>
                  <a:srgbClr val="FFFF00"/>
                </a:solidFill>
                <a:effectLst/>
                <a:latin typeface="Arial" panose="020B0604020202020204" pitchFamily="34" charset="0"/>
              </a:rPr>
              <a:t>とは「</a:t>
            </a:r>
            <a:r>
              <a:rPr lang="en-US" altLang="ja-JP" sz="1400" b="0" i="0" dirty="0">
                <a:solidFill>
                  <a:srgbClr val="FFFF00"/>
                </a:solidFill>
                <a:effectLst/>
                <a:latin typeface="Arial" panose="020B0604020202020204" pitchFamily="34" charset="0"/>
              </a:rPr>
              <a:t>Oriented Polypropylene</a:t>
            </a:r>
            <a:r>
              <a:rPr lang="ja-JP" altLang="en-US" sz="1400" b="0" i="0" dirty="0">
                <a:solidFill>
                  <a:srgbClr val="FFFF00"/>
                </a:solidFill>
                <a:effectLst/>
                <a:latin typeface="Arial" panose="020B0604020202020204" pitchFamily="34" charset="0"/>
              </a:rPr>
              <a:t>（オリエンテッド ポリ</a:t>
            </a:r>
            <a:endParaRPr lang="en-US" altLang="ja-JP" sz="1400" b="0" i="0" dirty="0">
              <a:solidFill>
                <a:srgbClr val="FFFF00"/>
              </a:solidFill>
              <a:effectLst/>
              <a:latin typeface="Arial" panose="020B0604020202020204" pitchFamily="34" charset="0"/>
            </a:endParaRPr>
          </a:p>
          <a:p>
            <a:r>
              <a:rPr lang="ja-JP" altLang="en-US" sz="1400" b="0" i="0" dirty="0">
                <a:solidFill>
                  <a:srgbClr val="FFFF00"/>
                </a:solidFill>
                <a:effectLst/>
                <a:latin typeface="Arial" panose="020B0604020202020204" pitchFamily="34" charset="0"/>
              </a:rPr>
              <a:t>プロピレン）」の頭文字を取った略語。ポリプロピレン樹脂</a:t>
            </a:r>
            <a:endParaRPr lang="en-US" altLang="ja-JP" sz="1400" b="0" i="0" dirty="0">
              <a:solidFill>
                <a:srgbClr val="FFFF00"/>
              </a:solidFill>
              <a:effectLst/>
              <a:latin typeface="Arial" panose="020B0604020202020204" pitchFamily="34" charset="0"/>
            </a:endParaRPr>
          </a:p>
          <a:p>
            <a:r>
              <a:rPr lang="ja-JP" altLang="en-US" sz="1400" b="0" i="0" dirty="0">
                <a:solidFill>
                  <a:srgbClr val="FFFF00"/>
                </a:solidFill>
                <a:effectLst/>
                <a:latin typeface="Arial" panose="020B0604020202020204" pitchFamily="34" charset="0"/>
              </a:rPr>
              <a:t>（</a:t>
            </a:r>
            <a:r>
              <a:rPr lang="en-US" altLang="ja-JP" sz="1400" b="0" i="0" dirty="0">
                <a:solidFill>
                  <a:srgbClr val="FFFF00"/>
                </a:solidFill>
                <a:effectLst/>
                <a:latin typeface="Arial" panose="020B0604020202020204" pitchFamily="34" charset="0"/>
              </a:rPr>
              <a:t>PP</a:t>
            </a:r>
            <a:r>
              <a:rPr lang="ja-JP" altLang="en-US" sz="1400" b="0" i="0" dirty="0">
                <a:solidFill>
                  <a:srgbClr val="FFFF00"/>
                </a:solidFill>
                <a:effectLst/>
                <a:latin typeface="Arial" panose="020B0604020202020204" pitchFamily="34" charset="0"/>
              </a:rPr>
              <a:t>樹脂）を縦横の</a:t>
            </a:r>
            <a:r>
              <a:rPr lang="en-US" altLang="ja-JP" sz="1400" b="0" i="0" dirty="0">
                <a:solidFill>
                  <a:srgbClr val="FFFF00"/>
                </a:solidFill>
                <a:effectLst/>
                <a:latin typeface="Arial" panose="020B0604020202020204" pitchFamily="34" charset="0"/>
              </a:rPr>
              <a:t>2</a:t>
            </a:r>
            <a:r>
              <a:rPr lang="ja-JP" altLang="en-US" sz="1400" b="0" i="0" dirty="0">
                <a:solidFill>
                  <a:srgbClr val="FFFF00"/>
                </a:solidFill>
                <a:effectLst/>
                <a:latin typeface="Arial" panose="020B0604020202020204" pitchFamily="34" charset="0"/>
              </a:rPr>
              <a:t>方向（二軸）に引っ張って作られた、</a:t>
            </a:r>
            <a:endParaRPr lang="en-US" altLang="ja-JP" sz="1400" b="0" i="0" dirty="0">
              <a:solidFill>
                <a:srgbClr val="FFFF00"/>
              </a:solidFill>
              <a:effectLst/>
              <a:latin typeface="Arial" panose="020B0604020202020204" pitchFamily="34" charset="0"/>
            </a:endParaRPr>
          </a:p>
          <a:p>
            <a:r>
              <a:rPr lang="ja-JP" altLang="en-US" sz="1400" b="0" i="0" dirty="0">
                <a:solidFill>
                  <a:srgbClr val="FFFF00"/>
                </a:solidFill>
                <a:effectLst/>
                <a:latin typeface="Arial" panose="020B0604020202020204" pitchFamily="34" charset="0"/>
              </a:rPr>
              <a:t>透明なプラスチックフィルムのこと</a:t>
            </a:r>
            <a:endParaRPr lang="ja-JP" altLang="en-US" sz="1400" dirty="0">
              <a:solidFill>
                <a:srgbClr val="FFFF00"/>
              </a:solidFill>
            </a:endParaRPr>
          </a:p>
        </p:txBody>
      </p:sp>
    </p:spTree>
    <p:extLst>
      <p:ext uri="{BB962C8B-B14F-4D97-AF65-F5344CB8AC3E}">
        <p14:creationId xmlns:p14="http://schemas.microsoft.com/office/powerpoint/2010/main" val="3646465019"/>
      </p:ext>
    </p:extLst>
  </p:cSld>
  <p:clrMapOvr>
    <a:masterClrMapping/>
  </p:clrMapOvr>
</p:sld>
</file>

<file path=ppt/theme/theme1.xml><?xml version="1.0" encoding="utf-8"?>
<a:theme xmlns:a="http://schemas.openxmlformats.org/drawingml/2006/main" name="RegattaVTI">
  <a:themeElements>
    <a:clrScheme name="Regatta Yellow">
      <a:dk1>
        <a:sysClr val="windowText" lastClr="000000"/>
      </a:dk1>
      <a:lt1>
        <a:sysClr val="window" lastClr="FFFFFF"/>
      </a:lt1>
      <a:dk2>
        <a:srgbClr val="181C30"/>
      </a:dk2>
      <a:lt2>
        <a:srgbClr val="C8E1F4"/>
      </a:lt2>
      <a:accent1>
        <a:srgbClr val="217ED3"/>
      </a:accent1>
      <a:accent2>
        <a:srgbClr val="B92525"/>
      </a:accent2>
      <a:accent3>
        <a:srgbClr val="18558C"/>
      </a:accent3>
      <a:accent4>
        <a:srgbClr val="1D8B35"/>
      </a:accent4>
      <a:accent5>
        <a:srgbClr val="EA75AA"/>
      </a:accent5>
      <a:accent6>
        <a:srgbClr val="F5A700"/>
      </a:accent6>
      <a:hlink>
        <a:srgbClr val="DB0000"/>
      </a:hlink>
      <a:folHlink>
        <a:srgbClr val="066BB6"/>
      </a:folHlink>
    </a:clrScheme>
    <a:fontScheme name="Walbaum Display">
      <a:majorFont>
        <a:latin typeface="Yu Gothic"/>
        <a:ea typeface=""/>
        <a:cs typeface=""/>
      </a:majorFont>
      <a:minorFont>
        <a:latin typeface="Yu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docProps/app.xml><?xml version="1.0" encoding="utf-8"?>
<Properties xmlns="http://schemas.openxmlformats.org/officeDocument/2006/extended-properties" xmlns:vt="http://schemas.openxmlformats.org/officeDocument/2006/docPropsVTypes">
  <TotalTime>277</TotalTime>
  <Words>1028</Words>
  <Application>Microsoft Office PowerPoint</Application>
  <PresentationFormat>ワイド画面</PresentationFormat>
  <Paragraphs>80</Paragraphs>
  <Slides>10</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10</vt:i4>
      </vt:variant>
    </vt:vector>
  </HeadingPairs>
  <TitlesOfParts>
    <vt:vector size="15" baseType="lpstr">
      <vt:lpstr>BIZ UDP明朝 Medium</vt:lpstr>
      <vt:lpstr>Yu Gothic</vt:lpstr>
      <vt:lpstr>Yu Gothic Medium</vt:lpstr>
      <vt:lpstr>Arial</vt:lpstr>
      <vt:lpstr>RegattaVTI</vt:lpstr>
      <vt:lpstr>サステナブルマテリアル展 に参加して</vt:lpstr>
      <vt:lpstr>参加した展示会の概要</vt:lpstr>
      <vt:lpstr>リサイクルする技術</vt:lpstr>
      <vt:lpstr>環境負荷を抑制する技術</vt:lpstr>
      <vt:lpstr>軽量化する技術</vt:lpstr>
      <vt:lpstr>観覧した所感 ①</vt:lpstr>
      <vt:lpstr>観覧した所感 ②</vt:lpstr>
      <vt:lpstr>観覧した所感 ③</vt:lpstr>
      <vt:lpstr>観覧した所感 ④</vt:lpstr>
      <vt:lpstr>観覧した所感 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大輔 田守</dc:creator>
  <cp:lastModifiedBy>千島　智伸</cp:lastModifiedBy>
  <cp:revision>5</cp:revision>
  <dcterms:created xsi:type="dcterms:W3CDTF">2025-06-02T14:33:33Z</dcterms:created>
  <dcterms:modified xsi:type="dcterms:W3CDTF">2025-06-07T07:28:43Z</dcterms:modified>
</cp:coreProperties>
</file>